
<file path=[Content_Types].xml><?xml version="1.0" encoding="utf-8"?>
<Types xmlns="http://schemas.openxmlformats.org/package/2006/content-types">
  <Default Extension="emf" ContentType="image/x-em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23"/>
  </p:handoutMasterIdLst>
  <p:sldIdLst>
    <p:sldId id="256" r:id="rId5"/>
    <p:sldId id="296" r:id="rId6"/>
    <p:sldId id="302" r:id="rId7"/>
    <p:sldId id="285" r:id="rId8"/>
    <p:sldId id="298" r:id="rId9"/>
    <p:sldId id="300" r:id="rId10"/>
    <p:sldId id="299" r:id="rId11"/>
    <p:sldId id="301" r:id="rId12"/>
    <p:sldId id="284" r:id="rId13"/>
    <p:sldId id="287" r:id="rId14"/>
    <p:sldId id="288" r:id="rId15"/>
    <p:sldId id="290" r:id="rId16"/>
    <p:sldId id="291" r:id="rId17"/>
    <p:sldId id="292" r:id="rId18"/>
    <p:sldId id="293" r:id="rId19"/>
    <p:sldId id="297" r:id="rId20"/>
    <p:sldId id="295" r:id="rId21"/>
    <p:sldId id="294" r:id="rId22"/>
  </p:sldIdLst>
  <p:sldSz cx="12192000" cy="6858000"/>
  <p:notesSz cx="6797675" cy="99282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5B"/>
    <a:srgbClr val="001F5B"/>
    <a:srgbClr val="FFFFFF"/>
    <a:srgbClr val="78BE20"/>
    <a:srgbClr val="0095C8"/>
    <a:srgbClr val="53565A"/>
    <a:srgbClr val="0093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5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isnaes, Dag" userId="2d483dc0-e128-4d55-a7f1-52fa60dce1e2" providerId="ADAL" clId="{D8FDCF2D-BF42-451B-ABE6-4C49E9353678}"/>
    <pc:docChg chg="custSel delSld modSld">
      <pc:chgData name="Riisnaes, Dag" userId="2d483dc0-e128-4d55-a7f1-52fa60dce1e2" providerId="ADAL" clId="{D8FDCF2D-BF42-451B-ABE6-4C49E9353678}" dt="2019-03-19T09:52:42.175" v="1252" actId="20577"/>
      <pc:docMkLst>
        <pc:docMk/>
      </pc:docMkLst>
      <pc:sldChg chg="modSp">
        <pc:chgData name="Riisnaes, Dag" userId="2d483dc0-e128-4d55-a7f1-52fa60dce1e2" providerId="ADAL" clId="{D8FDCF2D-BF42-451B-ABE6-4C49E9353678}" dt="2019-03-19T09:38:39.870" v="524" actId="20577"/>
        <pc:sldMkLst>
          <pc:docMk/>
          <pc:sldMk cId="1123361491" sldId="284"/>
        </pc:sldMkLst>
        <pc:spChg chg="mod">
          <ac:chgData name="Riisnaes, Dag" userId="2d483dc0-e128-4d55-a7f1-52fa60dce1e2" providerId="ADAL" clId="{D8FDCF2D-BF42-451B-ABE6-4C49E9353678}" dt="2019-03-19T09:38:39.870" v="524" actId="20577"/>
          <ac:spMkLst>
            <pc:docMk/>
            <pc:sldMk cId="1123361491" sldId="284"/>
            <ac:spMk id="4" creationId="{00000000-0000-0000-0000-000000000000}"/>
          </ac:spMkLst>
        </pc:spChg>
      </pc:sldChg>
      <pc:sldChg chg="modSp">
        <pc:chgData name="Riisnaes, Dag" userId="2d483dc0-e128-4d55-a7f1-52fa60dce1e2" providerId="ADAL" clId="{D8FDCF2D-BF42-451B-ABE6-4C49E9353678}" dt="2019-03-19T09:34:02.230" v="85" actId="20577"/>
        <pc:sldMkLst>
          <pc:docMk/>
          <pc:sldMk cId="2598566470" sldId="285"/>
        </pc:sldMkLst>
        <pc:spChg chg="mod">
          <ac:chgData name="Riisnaes, Dag" userId="2d483dc0-e128-4d55-a7f1-52fa60dce1e2" providerId="ADAL" clId="{D8FDCF2D-BF42-451B-ABE6-4C49E9353678}" dt="2019-03-19T09:34:02.230" v="85" actId="20577"/>
          <ac:spMkLst>
            <pc:docMk/>
            <pc:sldMk cId="2598566470" sldId="285"/>
            <ac:spMk id="3" creationId="{00000000-0000-0000-0000-000000000000}"/>
          </ac:spMkLst>
        </pc:spChg>
      </pc:sldChg>
      <pc:sldChg chg="del">
        <pc:chgData name="Riisnaes, Dag" userId="2d483dc0-e128-4d55-a7f1-52fa60dce1e2" providerId="ADAL" clId="{D8FDCF2D-BF42-451B-ABE6-4C49E9353678}" dt="2019-03-19T09:39:19.786" v="525" actId="2696"/>
        <pc:sldMkLst>
          <pc:docMk/>
          <pc:sldMk cId="2126479810" sldId="286"/>
        </pc:sldMkLst>
      </pc:sldChg>
      <pc:sldChg chg="modSp">
        <pc:chgData name="Riisnaes, Dag" userId="2d483dc0-e128-4d55-a7f1-52fa60dce1e2" providerId="ADAL" clId="{D8FDCF2D-BF42-451B-ABE6-4C49E9353678}" dt="2019-03-19T09:43:12.679" v="776" actId="6549"/>
        <pc:sldMkLst>
          <pc:docMk/>
          <pc:sldMk cId="4256054311" sldId="287"/>
        </pc:sldMkLst>
        <pc:spChg chg="mod">
          <ac:chgData name="Riisnaes, Dag" userId="2d483dc0-e128-4d55-a7f1-52fa60dce1e2" providerId="ADAL" clId="{D8FDCF2D-BF42-451B-ABE6-4C49E9353678}" dt="2019-03-19T09:42:26.053" v="686" actId="20577"/>
          <ac:spMkLst>
            <pc:docMk/>
            <pc:sldMk cId="4256054311" sldId="287"/>
            <ac:spMk id="3" creationId="{00000000-0000-0000-0000-000000000000}"/>
          </ac:spMkLst>
        </pc:spChg>
        <pc:spChg chg="mod">
          <ac:chgData name="Riisnaes, Dag" userId="2d483dc0-e128-4d55-a7f1-52fa60dce1e2" providerId="ADAL" clId="{D8FDCF2D-BF42-451B-ABE6-4C49E9353678}" dt="2019-03-19T09:43:12.679" v="776" actId="6549"/>
          <ac:spMkLst>
            <pc:docMk/>
            <pc:sldMk cId="4256054311" sldId="287"/>
            <ac:spMk id="4" creationId="{00000000-0000-0000-0000-000000000000}"/>
          </ac:spMkLst>
        </pc:spChg>
      </pc:sldChg>
      <pc:sldChg chg="modSp">
        <pc:chgData name="Riisnaes, Dag" userId="2d483dc0-e128-4d55-a7f1-52fa60dce1e2" providerId="ADAL" clId="{D8FDCF2D-BF42-451B-ABE6-4C49E9353678}" dt="2019-03-19T09:43:30.414" v="800" actId="6549"/>
        <pc:sldMkLst>
          <pc:docMk/>
          <pc:sldMk cId="3513857267" sldId="288"/>
        </pc:sldMkLst>
        <pc:spChg chg="mod">
          <ac:chgData name="Riisnaes, Dag" userId="2d483dc0-e128-4d55-a7f1-52fa60dce1e2" providerId="ADAL" clId="{D8FDCF2D-BF42-451B-ABE6-4C49E9353678}" dt="2019-03-19T09:43:30.414" v="800" actId="6549"/>
          <ac:spMkLst>
            <pc:docMk/>
            <pc:sldMk cId="3513857267" sldId="288"/>
            <ac:spMk id="2" creationId="{00000000-0000-0000-0000-000000000000}"/>
          </ac:spMkLst>
        </pc:spChg>
      </pc:sldChg>
      <pc:sldChg chg="modSp">
        <pc:chgData name="Riisnaes, Dag" userId="2d483dc0-e128-4d55-a7f1-52fa60dce1e2" providerId="ADAL" clId="{D8FDCF2D-BF42-451B-ABE6-4C49E9353678}" dt="2019-03-19T09:44:18.008" v="826" actId="6549"/>
        <pc:sldMkLst>
          <pc:docMk/>
          <pc:sldMk cId="3473597798" sldId="291"/>
        </pc:sldMkLst>
        <pc:spChg chg="mod">
          <ac:chgData name="Riisnaes, Dag" userId="2d483dc0-e128-4d55-a7f1-52fa60dce1e2" providerId="ADAL" clId="{D8FDCF2D-BF42-451B-ABE6-4C49E9353678}" dt="2019-03-19T09:44:18.008" v="826" actId="6549"/>
          <ac:spMkLst>
            <pc:docMk/>
            <pc:sldMk cId="3473597798" sldId="291"/>
            <ac:spMk id="3" creationId="{00000000-0000-0000-0000-000000000000}"/>
          </ac:spMkLst>
        </pc:spChg>
      </pc:sldChg>
      <pc:sldChg chg="modSp">
        <pc:chgData name="Riisnaes, Dag" userId="2d483dc0-e128-4d55-a7f1-52fa60dce1e2" providerId="ADAL" clId="{D8FDCF2D-BF42-451B-ABE6-4C49E9353678}" dt="2019-03-19T09:44:57.093" v="827" actId="6549"/>
        <pc:sldMkLst>
          <pc:docMk/>
          <pc:sldMk cId="1295206324" sldId="292"/>
        </pc:sldMkLst>
        <pc:spChg chg="mod">
          <ac:chgData name="Riisnaes, Dag" userId="2d483dc0-e128-4d55-a7f1-52fa60dce1e2" providerId="ADAL" clId="{D8FDCF2D-BF42-451B-ABE6-4C49E9353678}" dt="2019-03-19T09:44:57.093" v="827" actId="6549"/>
          <ac:spMkLst>
            <pc:docMk/>
            <pc:sldMk cId="1295206324" sldId="292"/>
            <ac:spMk id="3" creationId="{00000000-0000-0000-0000-000000000000}"/>
          </ac:spMkLst>
        </pc:spChg>
      </pc:sldChg>
      <pc:sldChg chg="modSp">
        <pc:chgData name="Riisnaes, Dag" userId="2d483dc0-e128-4d55-a7f1-52fa60dce1e2" providerId="ADAL" clId="{D8FDCF2D-BF42-451B-ABE6-4C49E9353678}" dt="2019-03-19T09:52:42.175" v="1252" actId="20577"/>
        <pc:sldMkLst>
          <pc:docMk/>
          <pc:sldMk cId="920601034" sldId="294"/>
        </pc:sldMkLst>
        <pc:spChg chg="mod">
          <ac:chgData name="Riisnaes, Dag" userId="2d483dc0-e128-4d55-a7f1-52fa60dce1e2" providerId="ADAL" clId="{D8FDCF2D-BF42-451B-ABE6-4C49E9353678}" dt="2019-03-19T09:49:15.498" v="937" actId="6549"/>
          <ac:spMkLst>
            <pc:docMk/>
            <pc:sldMk cId="920601034" sldId="294"/>
            <ac:spMk id="2" creationId="{00000000-0000-0000-0000-000000000000}"/>
          </ac:spMkLst>
        </pc:spChg>
        <pc:spChg chg="mod">
          <ac:chgData name="Riisnaes, Dag" userId="2d483dc0-e128-4d55-a7f1-52fa60dce1e2" providerId="ADAL" clId="{D8FDCF2D-BF42-451B-ABE6-4C49E9353678}" dt="2019-03-19T09:52:42.175" v="1252" actId="20577"/>
          <ac:spMkLst>
            <pc:docMk/>
            <pc:sldMk cId="920601034" sldId="294"/>
            <ac:spMk id="3" creationId="{00000000-0000-0000-0000-000000000000}"/>
          </ac:spMkLst>
        </pc:spChg>
        <pc:spChg chg="mod">
          <ac:chgData name="Riisnaes, Dag" userId="2d483dc0-e128-4d55-a7f1-52fa60dce1e2" providerId="ADAL" clId="{D8FDCF2D-BF42-451B-ABE6-4C49E9353678}" dt="2019-03-19T09:51:20.025" v="1193" actId="6549"/>
          <ac:spMkLst>
            <pc:docMk/>
            <pc:sldMk cId="920601034" sldId="294"/>
            <ac:spMk id="4" creationId="{00000000-0000-0000-0000-000000000000}"/>
          </ac:spMkLst>
        </pc:spChg>
      </pc:sldChg>
      <pc:sldChg chg="modSp">
        <pc:chgData name="Riisnaes, Dag" userId="2d483dc0-e128-4d55-a7f1-52fa60dce1e2" providerId="ADAL" clId="{D8FDCF2D-BF42-451B-ABE6-4C49E9353678}" dt="2019-03-19T09:47:22.402" v="858" actId="20577"/>
        <pc:sldMkLst>
          <pc:docMk/>
          <pc:sldMk cId="2297350774" sldId="295"/>
        </pc:sldMkLst>
        <pc:spChg chg="mod">
          <ac:chgData name="Riisnaes, Dag" userId="2d483dc0-e128-4d55-a7f1-52fa60dce1e2" providerId="ADAL" clId="{D8FDCF2D-BF42-451B-ABE6-4C49E9353678}" dt="2019-03-19T09:47:22.402" v="858" actId="20577"/>
          <ac:spMkLst>
            <pc:docMk/>
            <pc:sldMk cId="2297350774" sldId="295"/>
            <ac:spMk id="3" creationId="{00000000-0000-0000-0000-000000000000}"/>
          </ac:spMkLst>
        </pc:spChg>
      </pc:sldChg>
      <pc:sldChg chg="modSp">
        <pc:chgData name="Riisnaes, Dag" userId="2d483dc0-e128-4d55-a7f1-52fa60dce1e2" providerId="ADAL" clId="{D8FDCF2D-BF42-451B-ABE6-4C49E9353678}" dt="2019-03-19T09:32:36.153" v="7" actId="6549"/>
        <pc:sldMkLst>
          <pc:docMk/>
          <pc:sldMk cId="1005802032" sldId="296"/>
        </pc:sldMkLst>
        <pc:spChg chg="mod">
          <ac:chgData name="Riisnaes, Dag" userId="2d483dc0-e128-4d55-a7f1-52fa60dce1e2" providerId="ADAL" clId="{D8FDCF2D-BF42-451B-ABE6-4C49E9353678}" dt="2019-03-19T09:32:12.944" v="0" actId="6549"/>
          <ac:spMkLst>
            <pc:docMk/>
            <pc:sldMk cId="1005802032" sldId="296"/>
            <ac:spMk id="8" creationId="{00000000-0000-0000-0000-000000000000}"/>
          </ac:spMkLst>
        </pc:spChg>
        <pc:spChg chg="mod">
          <ac:chgData name="Riisnaes, Dag" userId="2d483dc0-e128-4d55-a7f1-52fa60dce1e2" providerId="ADAL" clId="{D8FDCF2D-BF42-451B-ABE6-4C49E9353678}" dt="2019-03-19T09:32:36.153" v="7" actId="6549"/>
          <ac:spMkLst>
            <pc:docMk/>
            <pc:sldMk cId="1005802032" sldId="296"/>
            <ac:spMk id="32" creationId="{00000000-0000-0000-0000-000000000000}"/>
          </ac:spMkLst>
        </pc:spChg>
      </pc:sldChg>
      <pc:sldChg chg="modSp">
        <pc:chgData name="Riisnaes, Dag" userId="2d483dc0-e128-4d55-a7f1-52fa60dce1e2" providerId="ADAL" clId="{D8FDCF2D-BF42-451B-ABE6-4C49E9353678}" dt="2019-03-19T09:34:56.632" v="156" actId="20577"/>
        <pc:sldMkLst>
          <pc:docMk/>
          <pc:sldMk cId="2065115659" sldId="300"/>
        </pc:sldMkLst>
        <pc:spChg chg="mod">
          <ac:chgData name="Riisnaes, Dag" userId="2d483dc0-e128-4d55-a7f1-52fa60dce1e2" providerId="ADAL" clId="{D8FDCF2D-BF42-451B-ABE6-4C49E9353678}" dt="2019-03-19T09:34:56.632" v="156" actId="20577"/>
          <ac:spMkLst>
            <pc:docMk/>
            <pc:sldMk cId="2065115659" sldId="300"/>
            <ac:spMk id="2" creationId="{00000000-0000-0000-0000-000000000000}"/>
          </ac:spMkLst>
        </pc:spChg>
      </pc:sldChg>
      <pc:sldChg chg="modSp">
        <pc:chgData name="Riisnaes, Dag" userId="2d483dc0-e128-4d55-a7f1-52fa60dce1e2" providerId="ADAL" clId="{D8FDCF2D-BF42-451B-ABE6-4C49E9353678}" dt="2019-03-19T09:36:24.520" v="268" actId="6549"/>
        <pc:sldMkLst>
          <pc:docMk/>
          <pc:sldMk cId="4284735937" sldId="301"/>
        </pc:sldMkLst>
        <pc:spChg chg="mod">
          <ac:chgData name="Riisnaes, Dag" userId="2d483dc0-e128-4d55-a7f1-52fa60dce1e2" providerId="ADAL" clId="{D8FDCF2D-BF42-451B-ABE6-4C49E9353678}" dt="2019-03-19T09:36:24.520" v="268" actId="6549"/>
          <ac:spMkLst>
            <pc:docMk/>
            <pc:sldMk cId="4284735937" sldId="301"/>
            <ac:spMk id="2" creationId="{00000000-0000-0000-0000-000000000000}"/>
          </ac:spMkLst>
        </pc:spChg>
      </pc:sldChg>
      <pc:sldChg chg="modSp">
        <pc:chgData name="Riisnaes, Dag" userId="2d483dc0-e128-4d55-a7f1-52fa60dce1e2" providerId="ADAL" clId="{D8FDCF2D-BF42-451B-ABE6-4C49E9353678}" dt="2019-03-19T09:32:56.251" v="8" actId="6549"/>
        <pc:sldMkLst>
          <pc:docMk/>
          <pc:sldMk cId="4007409615" sldId="302"/>
        </pc:sldMkLst>
        <pc:spChg chg="mod">
          <ac:chgData name="Riisnaes, Dag" userId="2d483dc0-e128-4d55-a7f1-52fa60dce1e2" providerId="ADAL" clId="{D8FDCF2D-BF42-451B-ABE6-4C49E9353678}" dt="2019-03-19T09:32:56.251" v="8" actId="6549"/>
          <ac:spMkLst>
            <pc:docMk/>
            <pc:sldMk cId="4007409615" sldId="302"/>
            <ac:spMk id="2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8757FE-E2D5-4C96-978B-97A99FD2F2DB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A81D0879-A3B9-4DE4-A66C-3D5AC425F7A3}">
      <dgm:prSet phldrT="[Teks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nb-NO" dirty="0"/>
            <a:t>Kunnskap om læring</a:t>
          </a:r>
        </a:p>
      </dgm:t>
    </dgm:pt>
    <dgm:pt modelId="{8E84D6AF-6A83-4B80-98B8-0DA10436EAED}" type="parTrans" cxnId="{8691C62F-6DA0-4ED7-8C3C-4E4A6F57DF85}">
      <dgm:prSet/>
      <dgm:spPr/>
      <dgm:t>
        <a:bodyPr/>
        <a:lstStyle/>
        <a:p>
          <a:endParaRPr lang="nb-NO"/>
        </a:p>
      </dgm:t>
    </dgm:pt>
    <dgm:pt modelId="{48F84A11-0CB4-495D-8448-40E10C7E0FBF}" type="sibTrans" cxnId="{8691C62F-6DA0-4ED7-8C3C-4E4A6F57DF85}">
      <dgm:prSet/>
      <dgm:spPr/>
      <dgm:t>
        <a:bodyPr/>
        <a:lstStyle/>
        <a:p>
          <a:endParaRPr lang="nb-NO"/>
        </a:p>
      </dgm:t>
    </dgm:pt>
    <dgm:pt modelId="{728B3120-7D67-46F1-993F-EC7A50EAC9AA}">
      <dgm:prSet phldrT="[Tekst]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nb-NO" dirty="0"/>
            <a:t>Menneskekunnskap</a:t>
          </a:r>
        </a:p>
      </dgm:t>
    </dgm:pt>
    <dgm:pt modelId="{D0E1E254-ED14-437D-B5E4-DDBA755C8B8A}" type="parTrans" cxnId="{61A84305-9650-4BAB-922C-3661FBCF87F3}">
      <dgm:prSet/>
      <dgm:spPr/>
      <dgm:t>
        <a:bodyPr/>
        <a:lstStyle/>
        <a:p>
          <a:endParaRPr lang="nb-NO"/>
        </a:p>
      </dgm:t>
    </dgm:pt>
    <dgm:pt modelId="{1DDF6801-B66C-472A-BF05-C59974D90AEC}" type="sibTrans" cxnId="{61A84305-9650-4BAB-922C-3661FBCF87F3}">
      <dgm:prSet/>
      <dgm:spPr/>
      <dgm:t>
        <a:bodyPr/>
        <a:lstStyle/>
        <a:p>
          <a:endParaRPr lang="nb-NO"/>
        </a:p>
      </dgm:t>
    </dgm:pt>
    <dgm:pt modelId="{0D5C7BCC-4965-4A7D-BA54-F612D6C9F530}" type="pres">
      <dgm:prSet presAssocID="{A38757FE-E2D5-4C96-978B-97A99FD2F2DB}" presName="compositeShape" presStyleCnt="0">
        <dgm:presLayoutVars>
          <dgm:dir/>
          <dgm:resizeHandles/>
        </dgm:presLayoutVars>
      </dgm:prSet>
      <dgm:spPr/>
    </dgm:pt>
    <dgm:pt modelId="{EA9C9CAA-F3B3-48F1-AA4D-190030BC1736}" type="pres">
      <dgm:prSet presAssocID="{A38757FE-E2D5-4C96-978B-97A99FD2F2DB}" presName="pyramid" presStyleLbl="node1" presStyleIdx="0" presStyleCnt="1" custLinFactNeighborX="833" custLinFactNeighborY="-30805"/>
      <dgm:spPr/>
    </dgm:pt>
    <dgm:pt modelId="{057E483A-21C8-4122-B450-CA6BBA5CEDF9}" type="pres">
      <dgm:prSet presAssocID="{A38757FE-E2D5-4C96-978B-97A99FD2F2DB}" presName="theList" presStyleCnt="0"/>
      <dgm:spPr/>
    </dgm:pt>
    <dgm:pt modelId="{D61FC9C2-2457-45ED-BE9E-1BE8439A365C}" type="pres">
      <dgm:prSet presAssocID="{A81D0879-A3B9-4DE4-A66C-3D5AC425F7A3}" presName="aNode" presStyleLbl="fgAcc1" presStyleIdx="0" presStyleCnt="2" custScaleY="25407" custLinFactX="-49003" custLinFactY="16021" custLinFactNeighborX="-100000" custLinFactNeighborY="100000">
        <dgm:presLayoutVars>
          <dgm:bulletEnabled val="1"/>
        </dgm:presLayoutVars>
      </dgm:prSet>
      <dgm:spPr/>
    </dgm:pt>
    <dgm:pt modelId="{E0C3F225-7F28-4D7A-BCC2-4A683599E561}" type="pres">
      <dgm:prSet presAssocID="{A81D0879-A3B9-4DE4-A66C-3D5AC425F7A3}" presName="aSpace" presStyleCnt="0"/>
      <dgm:spPr/>
    </dgm:pt>
    <dgm:pt modelId="{9789D724-EE21-4566-9486-0838666EB8F3}" type="pres">
      <dgm:prSet presAssocID="{728B3120-7D67-46F1-993F-EC7A50EAC9AA}" presName="aNode" presStyleLbl="fgAcc1" presStyleIdx="1" presStyleCnt="2" custScaleY="26794" custLinFactNeighborX="54420" custLinFactNeighborY="-57974">
        <dgm:presLayoutVars>
          <dgm:bulletEnabled val="1"/>
        </dgm:presLayoutVars>
      </dgm:prSet>
      <dgm:spPr/>
    </dgm:pt>
    <dgm:pt modelId="{CF8A5CB3-8FF6-48F8-AE15-8F1EF627C549}" type="pres">
      <dgm:prSet presAssocID="{728B3120-7D67-46F1-993F-EC7A50EAC9AA}" presName="aSpace" presStyleCnt="0"/>
      <dgm:spPr/>
    </dgm:pt>
  </dgm:ptLst>
  <dgm:cxnLst>
    <dgm:cxn modelId="{61A84305-9650-4BAB-922C-3661FBCF87F3}" srcId="{A38757FE-E2D5-4C96-978B-97A99FD2F2DB}" destId="{728B3120-7D67-46F1-993F-EC7A50EAC9AA}" srcOrd="1" destOrd="0" parTransId="{D0E1E254-ED14-437D-B5E4-DDBA755C8B8A}" sibTransId="{1DDF6801-B66C-472A-BF05-C59974D90AEC}"/>
    <dgm:cxn modelId="{8691C62F-6DA0-4ED7-8C3C-4E4A6F57DF85}" srcId="{A38757FE-E2D5-4C96-978B-97A99FD2F2DB}" destId="{A81D0879-A3B9-4DE4-A66C-3D5AC425F7A3}" srcOrd="0" destOrd="0" parTransId="{8E84D6AF-6A83-4B80-98B8-0DA10436EAED}" sibTransId="{48F84A11-0CB4-495D-8448-40E10C7E0FBF}"/>
    <dgm:cxn modelId="{BDE3E481-C9CC-4067-83EF-0283BE90F09F}" type="presOf" srcId="{A38757FE-E2D5-4C96-978B-97A99FD2F2DB}" destId="{0D5C7BCC-4965-4A7D-BA54-F612D6C9F530}" srcOrd="0" destOrd="0" presId="urn:microsoft.com/office/officeart/2005/8/layout/pyramid2"/>
    <dgm:cxn modelId="{39885D9D-2B54-4E76-968A-5E8F34FE2C2B}" type="presOf" srcId="{728B3120-7D67-46F1-993F-EC7A50EAC9AA}" destId="{9789D724-EE21-4566-9486-0838666EB8F3}" srcOrd="0" destOrd="0" presId="urn:microsoft.com/office/officeart/2005/8/layout/pyramid2"/>
    <dgm:cxn modelId="{14F085CC-AC9C-4CEC-B8D8-DC36CE272BE8}" type="presOf" srcId="{A81D0879-A3B9-4DE4-A66C-3D5AC425F7A3}" destId="{D61FC9C2-2457-45ED-BE9E-1BE8439A365C}" srcOrd="0" destOrd="0" presId="urn:microsoft.com/office/officeart/2005/8/layout/pyramid2"/>
    <dgm:cxn modelId="{DFD98453-8BC9-4625-A43A-D18314195543}" type="presParOf" srcId="{0D5C7BCC-4965-4A7D-BA54-F612D6C9F530}" destId="{EA9C9CAA-F3B3-48F1-AA4D-190030BC1736}" srcOrd="0" destOrd="0" presId="urn:microsoft.com/office/officeart/2005/8/layout/pyramid2"/>
    <dgm:cxn modelId="{9008049D-A616-4171-A79D-E6D0C08AA5C2}" type="presParOf" srcId="{0D5C7BCC-4965-4A7D-BA54-F612D6C9F530}" destId="{057E483A-21C8-4122-B450-CA6BBA5CEDF9}" srcOrd="1" destOrd="0" presId="urn:microsoft.com/office/officeart/2005/8/layout/pyramid2"/>
    <dgm:cxn modelId="{54064CAB-92BF-4AF5-8E8D-AD8A96A63759}" type="presParOf" srcId="{057E483A-21C8-4122-B450-CA6BBA5CEDF9}" destId="{D61FC9C2-2457-45ED-BE9E-1BE8439A365C}" srcOrd="0" destOrd="0" presId="urn:microsoft.com/office/officeart/2005/8/layout/pyramid2"/>
    <dgm:cxn modelId="{1EABCB2E-0603-4846-8659-74B7B0029078}" type="presParOf" srcId="{057E483A-21C8-4122-B450-CA6BBA5CEDF9}" destId="{E0C3F225-7F28-4D7A-BCC2-4A683599E561}" srcOrd="1" destOrd="0" presId="urn:microsoft.com/office/officeart/2005/8/layout/pyramid2"/>
    <dgm:cxn modelId="{67B03971-C946-4AA7-8FBD-626725B19500}" type="presParOf" srcId="{057E483A-21C8-4122-B450-CA6BBA5CEDF9}" destId="{9789D724-EE21-4566-9486-0838666EB8F3}" srcOrd="2" destOrd="0" presId="urn:microsoft.com/office/officeart/2005/8/layout/pyramid2"/>
    <dgm:cxn modelId="{4CF85E41-2751-4DBC-BD86-B5BF38046735}" type="presParOf" srcId="{057E483A-21C8-4122-B450-CA6BBA5CEDF9}" destId="{CF8A5CB3-8FF6-48F8-AE15-8F1EF627C549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9C9CAA-F3B3-48F1-AA4D-190030BC1736}">
      <dsp:nvSpPr>
        <dsp:cNvPr id="0" name=""/>
        <dsp:cNvSpPr/>
      </dsp:nvSpPr>
      <dsp:spPr>
        <a:xfrm>
          <a:off x="2797424" y="0"/>
          <a:ext cx="4631530" cy="463153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1FC9C2-2457-45ED-BE9E-1BE8439A365C}">
      <dsp:nvSpPr>
        <dsp:cNvPr id="0" name=""/>
        <dsp:cNvSpPr/>
      </dsp:nvSpPr>
      <dsp:spPr>
        <a:xfrm>
          <a:off x="588881" y="1942297"/>
          <a:ext cx="3010495" cy="941386"/>
        </a:xfrm>
        <a:prstGeom prst="roundRect">
          <a:avLst/>
        </a:prstGeom>
        <a:solidFill>
          <a:schemeClr val="bg2">
            <a:lumMod val="9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400" kern="1200" dirty="0"/>
            <a:t>Kunnskap om læring</a:t>
          </a:r>
        </a:p>
      </dsp:txBody>
      <dsp:txXfrm>
        <a:off x="634836" y="1988252"/>
        <a:ext cx="2918585" cy="849476"/>
      </dsp:txXfrm>
    </dsp:sp>
    <dsp:sp modelId="{9789D724-EE21-4566-9486-0838666EB8F3}">
      <dsp:nvSpPr>
        <dsp:cNvPr id="0" name=""/>
        <dsp:cNvSpPr/>
      </dsp:nvSpPr>
      <dsp:spPr>
        <a:xfrm>
          <a:off x="6712920" y="2021561"/>
          <a:ext cx="3010495" cy="992777"/>
        </a:xfrm>
        <a:prstGeom prst="roundRect">
          <a:avLst/>
        </a:prstGeom>
        <a:solidFill>
          <a:schemeClr val="bg1">
            <a:lumMod val="85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400" kern="1200" dirty="0"/>
            <a:t>Menneskekunnskap</a:t>
          </a:r>
        </a:p>
      </dsp:txBody>
      <dsp:txXfrm>
        <a:off x="6761383" y="2070024"/>
        <a:ext cx="2913569" cy="8958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0BD9E-B5D7-440C-80C5-F3519A2DE4EF}" type="datetimeFigureOut">
              <a:rPr lang="nb-NO" smtClean="0"/>
              <a:t>19.03.2019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E7FFC-BFC7-4775-92DB-071CC0610AD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9657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-forside NFF">
    <p:bg>
      <p:bgPr>
        <a:gradFill>
          <a:gsLst>
            <a:gs pos="0">
              <a:srgbClr val="00205B"/>
            </a:gs>
            <a:gs pos="50000">
              <a:srgbClr val="0095C8"/>
            </a:gs>
            <a:gs pos="100000">
              <a:srgbClr val="78BE20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03110" y="1062181"/>
            <a:ext cx="5807364" cy="5807364"/>
          </a:xfrm>
          <a:prstGeom prst="rect">
            <a:avLst/>
          </a:prstGeom>
        </p:spPr>
      </p:pic>
      <p:sp>
        <p:nvSpPr>
          <p:cNvPr id="2" name="Plassholder f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890367" y="3112839"/>
            <a:ext cx="7651750" cy="548005"/>
          </a:xfrm>
        </p:spPr>
        <p:txBody>
          <a:bodyPr/>
          <a:lstStyle>
            <a:lvl1pPr marL="0" indent="0">
              <a:buNone/>
              <a:defRPr sz="28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nb-NO" sz="2400" dirty="0"/>
              <a:t>Dato / navn til den som presenterer</a:t>
            </a:r>
          </a:p>
        </p:txBody>
      </p:sp>
      <p:sp>
        <p:nvSpPr>
          <p:cNvPr id="3" name="Plassholder for tekst 4"/>
          <p:cNvSpPr>
            <a:spLocks noGrp="1"/>
          </p:cNvSpPr>
          <p:nvPr>
            <p:ph type="body" sz="quarter" idx="11" hasCustomPrompt="1"/>
          </p:nvPr>
        </p:nvSpPr>
        <p:spPr>
          <a:xfrm>
            <a:off x="890367" y="2280611"/>
            <a:ext cx="7694613" cy="637247"/>
          </a:xfrm>
        </p:spPr>
        <p:txBody>
          <a:bodyPr>
            <a:noAutofit/>
          </a:bodyPr>
          <a:lstStyle>
            <a:lvl1pPr marL="0" indent="0">
              <a:buNone/>
              <a:defRPr sz="40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/>
              <a:t>Presentasjonstittel</a:t>
            </a:r>
          </a:p>
        </p:txBody>
      </p:sp>
      <p:sp>
        <p:nvSpPr>
          <p:cNvPr id="4" name="Rektangel 3"/>
          <p:cNvSpPr/>
          <p:nvPr userDrawn="1"/>
        </p:nvSpPr>
        <p:spPr>
          <a:xfrm>
            <a:off x="8584980" y="0"/>
            <a:ext cx="1801666" cy="1813169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823349" y="240153"/>
            <a:ext cx="1324928" cy="1332862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402618" y="4087091"/>
            <a:ext cx="2798617" cy="279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938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med kun tekst NFF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tekst 7"/>
          <p:cNvSpPr>
            <a:spLocks noGrp="1"/>
          </p:cNvSpPr>
          <p:nvPr>
            <p:ph type="body" sz="quarter" idx="11" hasCustomPrompt="1"/>
          </p:nvPr>
        </p:nvSpPr>
        <p:spPr>
          <a:xfrm>
            <a:off x="463430" y="341503"/>
            <a:ext cx="10326490" cy="66814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3000" b="1" baseline="0">
                <a:solidFill>
                  <a:srgbClr val="001F5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b-NO" dirty="0"/>
              <a:t>Her er det heading tekst</a:t>
            </a:r>
          </a:p>
        </p:txBody>
      </p:sp>
      <p:sp>
        <p:nvSpPr>
          <p:cNvPr id="6" name="Plassholder for tekst 7"/>
          <p:cNvSpPr>
            <a:spLocks noGrp="1"/>
          </p:cNvSpPr>
          <p:nvPr>
            <p:ph type="body" sz="quarter" idx="12" hasCustomPrompt="1"/>
          </p:nvPr>
        </p:nvSpPr>
        <p:spPr>
          <a:xfrm>
            <a:off x="463430" y="1217735"/>
            <a:ext cx="5478358" cy="4731652"/>
          </a:xfrm>
        </p:spPr>
        <p:txBody>
          <a:bodyPr>
            <a:noAutofit/>
          </a:bodyPr>
          <a:lstStyle>
            <a:lvl1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 sz="2000" b="0" baseline="0">
                <a:solidFill>
                  <a:srgbClr val="5356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b-NO" dirty="0"/>
              <a:t>Her kan du skrive inn tekst</a:t>
            </a:r>
          </a:p>
        </p:txBody>
      </p:sp>
      <p:sp>
        <p:nvSpPr>
          <p:cNvPr id="5" name="Plassholder f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6246796" y="1217732"/>
            <a:ext cx="5478358" cy="4731653"/>
          </a:xfrm>
        </p:spPr>
        <p:txBody>
          <a:bodyPr>
            <a:noAutofit/>
          </a:bodyPr>
          <a:lstStyle>
            <a:lvl1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 sz="2000" b="0" baseline="0">
                <a:solidFill>
                  <a:srgbClr val="5356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b-NO" dirty="0"/>
              <a:t>Her kan du skrive inn tekst</a:t>
            </a:r>
          </a:p>
        </p:txBody>
      </p:sp>
      <p:sp>
        <p:nvSpPr>
          <p:cNvPr id="7" name="TekstSylinder 6"/>
          <p:cNvSpPr txBox="1"/>
          <p:nvPr userDrawn="1"/>
        </p:nvSpPr>
        <p:spPr>
          <a:xfrm>
            <a:off x="8143874" y="6316567"/>
            <a:ext cx="15782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700" spc="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NORGES FOTBALLFORBUND</a:t>
            </a:r>
          </a:p>
          <a:p>
            <a:pPr algn="r"/>
            <a:endParaRPr lang="nb-NO" sz="700" spc="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Bild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157469"/>
            <a:ext cx="12192000" cy="711129"/>
          </a:xfrm>
          <a:prstGeom prst="rect">
            <a:avLst/>
          </a:prstGeom>
        </p:spPr>
      </p:pic>
      <p:sp>
        <p:nvSpPr>
          <p:cNvPr id="4" name="TekstSylinder 3"/>
          <p:cNvSpPr txBox="1"/>
          <p:nvPr userDrawn="1"/>
        </p:nvSpPr>
        <p:spPr>
          <a:xfrm>
            <a:off x="8353425" y="6267450"/>
            <a:ext cx="17049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b-NO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NORGES FOTBALLFORBUND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039474" y="341503"/>
            <a:ext cx="838079" cy="838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743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med tekst og bilde NFF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tekst 7"/>
          <p:cNvSpPr>
            <a:spLocks noGrp="1"/>
          </p:cNvSpPr>
          <p:nvPr>
            <p:ph type="body" sz="quarter" idx="12" hasCustomPrompt="1"/>
          </p:nvPr>
        </p:nvSpPr>
        <p:spPr>
          <a:xfrm>
            <a:off x="463429" y="1574157"/>
            <a:ext cx="5590129" cy="4375229"/>
          </a:xfrm>
        </p:spPr>
        <p:txBody>
          <a:bodyPr>
            <a:noAutofit/>
          </a:bodyPr>
          <a:lstStyle>
            <a:lvl1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 sz="2000" b="0" baseline="0">
                <a:solidFill>
                  <a:srgbClr val="5356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b-NO" dirty="0"/>
              <a:t>Her kan du skrive inn tekst</a:t>
            </a:r>
          </a:p>
        </p:txBody>
      </p:sp>
      <p:sp>
        <p:nvSpPr>
          <p:cNvPr id="7" name="TekstSylinder 6"/>
          <p:cNvSpPr txBox="1"/>
          <p:nvPr userDrawn="1"/>
        </p:nvSpPr>
        <p:spPr>
          <a:xfrm>
            <a:off x="8143874" y="6316567"/>
            <a:ext cx="15782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700" spc="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NORGES FOTBALLFORBUND</a:t>
            </a:r>
          </a:p>
          <a:p>
            <a:pPr algn="r"/>
            <a:endParaRPr lang="nb-NO" sz="700" spc="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Bild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157469"/>
            <a:ext cx="12192000" cy="711129"/>
          </a:xfrm>
          <a:prstGeom prst="rect">
            <a:avLst/>
          </a:prstGeom>
        </p:spPr>
      </p:pic>
      <p:sp>
        <p:nvSpPr>
          <p:cNvPr id="4" name="TekstSylinder 3"/>
          <p:cNvSpPr txBox="1"/>
          <p:nvPr userDrawn="1"/>
        </p:nvSpPr>
        <p:spPr>
          <a:xfrm>
            <a:off x="8353425" y="6267450"/>
            <a:ext cx="17049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b-NO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NORGES FOTBALLFORBUND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039474" y="341503"/>
            <a:ext cx="838079" cy="838079"/>
          </a:xfrm>
          <a:prstGeom prst="rect">
            <a:avLst/>
          </a:prstGeom>
        </p:spPr>
      </p:pic>
      <p:sp>
        <p:nvSpPr>
          <p:cNvPr id="11" name="Plassholder for tekst 7"/>
          <p:cNvSpPr>
            <a:spLocks noGrp="1"/>
          </p:cNvSpPr>
          <p:nvPr>
            <p:ph type="body" sz="quarter" idx="11" hasCustomPrompt="1"/>
          </p:nvPr>
        </p:nvSpPr>
        <p:spPr>
          <a:xfrm>
            <a:off x="463430" y="341503"/>
            <a:ext cx="5590129" cy="107060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3000" b="1" baseline="0">
                <a:solidFill>
                  <a:srgbClr val="001F5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b-NO" dirty="0"/>
              <a:t>Her er det heading tekst og </a:t>
            </a:r>
            <a:br>
              <a:rPr lang="nb-NO" dirty="0"/>
            </a:br>
            <a:r>
              <a:rPr lang="nb-NO" dirty="0"/>
              <a:t>her er </a:t>
            </a:r>
            <a:r>
              <a:rPr lang="nb-NO" dirty="0" err="1"/>
              <a:t>evt</a:t>
            </a:r>
            <a:r>
              <a:rPr lang="nb-NO" dirty="0"/>
              <a:t> andre linje</a:t>
            </a:r>
          </a:p>
        </p:txBody>
      </p:sp>
      <p:sp>
        <p:nvSpPr>
          <p:cNvPr id="10" name="Plassholder for bilde 2"/>
          <p:cNvSpPr>
            <a:spLocks noGrp="1"/>
          </p:cNvSpPr>
          <p:nvPr>
            <p:ph type="pic" sz="quarter" idx="13"/>
          </p:nvPr>
        </p:nvSpPr>
        <p:spPr>
          <a:xfrm>
            <a:off x="6342927" y="1"/>
            <a:ext cx="5849073" cy="5949950"/>
          </a:xfrm>
        </p:spPr>
        <p:txBody>
          <a:bodyPr/>
          <a:lstStyle/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14302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tel og fi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sz="quarter"/>
          </p:nvPr>
        </p:nvSpPr>
        <p:spPr>
          <a:xfrm>
            <a:off x="607484" y="273050"/>
            <a:ext cx="10968567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>
          <a:xfrm>
            <a:off x="607484" y="1598613"/>
            <a:ext cx="5382683" cy="21717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2"/>
          </p:nvPr>
        </p:nvSpPr>
        <p:spPr>
          <a:xfrm>
            <a:off x="6193367" y="1598613"/>
            <a:ext cx="5382684" cy="21717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3"/>
          </p:nvPr>
        </p:nvSpPr>
        <p:spPr>
          <a:xfrm>
            <a:off x="607484" y="3922714"/>
            <a:ext cx="5382683" cy="217328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67" y="3922714"/>
            <a:ext cx="5382684" cy="217328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62239-B8B1-45FC-889E-A8BBBC3A047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0541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7484" y="273050"/>
            <a:ext cx="10968567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607484" y="1598613"/>
            <a:ext cx="5382683" cy="449738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3367" y="1598613"/>
            <a:ext cx="5382684" cy="449738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799E5-F767-4580-BF2D-06D4829A065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3595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7484" y="1598613"/>
            <a:ext cx="538268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3367" y="1598613"/>
            <a:ext cx="5382684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BBF50-1886-4689-80DF-97D72153B45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5604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tel, tekst og 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7484" y="273050"/>
            <a:ext cx="10968567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607484" y="1598613"/>
            <a:ext cx="5382683" cy="449738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2"/>
          </p:nvPr>
        </p:nvSpPr>
        <p:spPr>
          <a:xfrm>
            <a:off x="6193367" y="1598613"/>
            <a:ext cx="5382684" cy="21717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3"/>
          </p:nvPr>
        </p:nvSpPr>
        <p:spPr>
          <a:xfrm>
            <a:off x="6193367" y="3922714"/>
            <a:ext cx="5382684" cy="217328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303A5-8673-490F-BE6C-A45374D4FA7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9392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Innholdss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19.03.2019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754406" y="6608200"/>
            <a:ext cx="3578893" cy="184666"/>
          </a:xfr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229767" y="6610816"/>
            <a:ext cx="308811" cy="184666"/>
          </a:xfrm>
          <a:prstGeom prst="rect">
            <a:avLst/>
          </a:prstGeom>
        </p:spPr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8963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D34B8-60FF-4847-AC77-E8CD5F4BC6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6405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BC937-0E40-44D4-9155-950EF5432382}" type="datetimeFigureOut">
              <a:rPr lang="nb-NO" smtClean="0"/>
              <a:t>19.03.2019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D34B8-60FF-4847-AC77-E8CD5F4BC6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301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b-NO" dirty="0"/>
              <a:t>2019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b-NO" dirty="0"/>
              <a:t>UEFA B-lisens, forkurs</a:t>
            </a:r>
          </a:p>
        </p:txBody>
      </p:sp>
    </p:spTree>
    <p:extLst>
      <p:ext uri="{BB962C8B-B14F-4D97-AF65-F5344CB8AC3E}">
        <p14:creationId xmlns:p14="http://schemas.microsoft.com/office/powerpoint/2010/main" val="1930631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b-NO" dirty="0"/>
              <a:t>På UEFA B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nb-NO" b="1" dirty="0">
                <a:solidFill>
                  <a:srgbClr val="00205B"/>
                </a:solidFill>
              </a:rPr>
              <a:t>Kunne de mest sentrale læringsmomentene innenfor hovedtemaene fotballferdighet, angrepsspill og forsvarsspill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nb-NO" b="1" dirty="0">
              <a:solidFill>
                <a:srgbClr val="00205B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nb-NO" b="1" dirty="0">
                <a:solidFill>
                  <a:srgbClr val="00205B"/>
                </a:solidFill>
              </a:rPr>
              <a:t>Tilrettelegge for læring gjennom god planlegging og organisering av økta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nb-NO" dirty="0">
              <a:solidFill>
                <a:srgbClr val="00205B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nb-NO" dirty="0">
                <a:solidFill>
                  <a:srgbClr val="00205B"/>
                </a:solidFill>
              </a:rPr>
              <a:t>K</a:t>
            </a:r>
            <a:r>
              <a:rPr lang="nb-NO" b="1" dirty="0">
                <a:solidFill>
                  <a:srgbClr val="00205B"/>
                </a:solidFill>
              </a:rPr>
              <a:t>unne veilede og gi hensiktsmessig feedback i komplekse spillsituasjoner – spesielt på spillernes VALG</a:t>
            </a:r>
          </a:p>
          <a:p>
            <a:pPr>
              <a:lnSpc>
                <a:spcPct val="80000"/>
              </a:lnSpc>
              <a:defRPr/>
            </a:pPr>
            <a:endParaRPr lang="nb-NO" b="1" dirty="0">
              <a:solidFill>
                <a:srgbClr val="00205B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nb-NO" b="1" dirty="0">
                <a:solidFill>
                  <a:srgbClr val="00205B"/>
                </a:solidFill>
              </a:rPr>
              <a:t>Kunne variere bruk av ulike læringsmetoder ut fra situasjon</a:t>
            </a:r>
          </a:p>
          <a:p>
            <a:pPr>
              <a:lnSpc>
                <a:spcPct val="80000"/>
              </a:lnSpc>
              <a:defRPr/>
            </a:pPr>
            <a:endParaRPr lang="nb-NO" b="1" dirty="0"/>
          </a:p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nb-NO" b="1" dirty="0">
                <a:solidFill>
                  <a:srgbClr val="00205B"/>
                </a:solidFill>
              </a:rPr>
              <a:t>Kunne analysere spillsituasjoner på en hensiktsmessig måte</a:t>
            </a:r>
          </a:p>
          <a:p>
            <a:pPr>
              <a:lnSpc>
                <a:spcPct val="80000"/>
              </a:lnSpc>
              <a:defRPr/>
            </a:pPr>
            <a:endParaRPr lang="nb-NO" b="1" dirty="0">
              <a:solidFill>
                <a:srgbClr val="00205B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nb-NO" b="1" dirty="0">
                <a:solidFill>
                  <a:srgbClr val="00205B"/>
                </a:solidFill>
              </a:rPr>
              <a:t>Forstå ulike sider ved trenerrollen</a:t>
            </a:r>
          </a:p>
          <a:p>
            <a:pPr>
              <a:lnSpc>
                <a:spcPct val="80000"/>
              </a:lnSpc>
              <a:defRPr/>
            </a:pPr>
            <a:endParaRPr lang="nb-NO" b="1" dirty="0">
              <a:solidFill>
                <a:srgbClr val="00205B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nb-NO" b="1" dirty="0">
                <a:solidFill>
                  <a:srgbClr val="00205B"/>
                </a:solidFill>
              </a:rPr>
              <a:t>Ha kjennskap til ulike aspekter knyttet til «treneren som leder» på og utenfor banen</a:t>
            </a:r>
          </a:p>
          <a:p>
            <a:pPr>
              <a:lnSpc>
                <a:spcPct val="80000"/>
              </a:lnSpc>
              <a:defRPr/>
            </a:pPr>
            <a:endParaRPr lang="nb-NO" b="1" dirty="0">
              <a:solidFill>
                <a:srgbClr val="00205B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nb-NO" b="1" dirty="0">
                <a:solidFill>
                  <a:srgbClr val="00205B"/>
                </a:solidFill>
              </a:rPr>
              <a:t>Kunne planlegge både enkeltøkter og sykluser ut fra både fotballmessige, fysiske, pedagogiske og praktiske forhold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56054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b-NO" dirty="0"/>
              <a:t>UEFA B er spisset mot treningsprosessen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endParaRPr lang="nb-NO" dirty="0"/>
          </a:p>
          <a:p>
            <a:r>
              <a:rPr lang="nb-NO" b="1" dirty="0">
                <a:solidFill>
                  <a:srgbClr val="00205B"/>
                </a:solidFill>
              </a:rPr>
              <a:t>Planlegging av trening. Tilrettelegge for læring gjennom valg av aktiviteter ut fra tema, valg av momenter og organisering av aktiviteter</a:t>
            </a:r>
          </a:p>
          <a:p>
            <a:endParaRPr lang="nb-NO" b="1" dirty="0">
              <a:solidFill>
                <a:srgbClr val="00205B"/>
              </a:solidFill>
            </a:endParaRPr>
          </a:p>
          <a:p>
            <a:r>
              <a:rPr lang="nb-NO" b="1" dirty="0">
                <a:solidFill>
                  <a:srgbClr val="00205B"/>
                </a:solidFill>
              </a:rPr>
              <a:t>Vurdere/påvirke aktiviteten. Hvordan </a:t>
            </a:r>
            <a:r>
              <a:rPr lang="nb-NO" b="1" dirty="0" err="1">
                <a:solidFill>
                  <a:srgbClr val="00205B"/>
                </a:solidFill>
              </a:rPr>
              <a:t>coache</a:t>
            </a:r>
            <a:endParaRPr lang="nb-NO" b="1" dirty="0">
              <a:solidFill>
                <a:srgbClr val="00205B"/>
              </a:solidFill>
            </a:endParaRPr>
          </a:p>
          <a:p>
            <a:endParaRPr lang="nb-NO" b="1" dirty="0">
              <a:solidFill>
                <a:srgbClr val="00205B"/>
              </a:solidFill>
            </a:endParaRPr>
          </a:p>
          <a:p>
            <a:r>
              <a:rPr lang="nb-NO" b="1" dirty="0">
                <a:solidFill>
                  <a:srgbClr val="00205B"/>
                </a:solidFill>
              </a:rPr>
              <a:t>Evaluere egen innsats</a:t>
            </a:r>
          </a:p>
          <a:p>
            <a:endParaRPr lang="nb-NO" b="1" dirty="0">
              <a:solidFill>
                <a:srgbClr val="00205B"/>
              </a:solidFill>
            </a:endParaRPr>
          </a:p>
          <a:p>
            <a:r>
              <a:rPr lang="nb-NO" b="1" dirty="0">
                <a:solidFill>
                  <a:srgbClr val="00205B"/>
                </a:solidFill>
              </a:rPr>
              <a:t>Forbedre egne prestasjoner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13857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b-NO" dirty="0"/>
              <a:t>UEFA B-prosessen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  <a:p>
            <a:pPr>
              <a:defRPr/>
            </a:pPr>
            <a:r>
              <a:rPr lang="nb-NO" sz="2800" b="1" dirty="0">
                <a:solidFill>
                  <a:srgbClr val="00205B"/>
                </a:solidFill>
              </a:rPr>
              <a:t>Forkurs</a:t>
            </a:r>
          </a:p>
          <a:p>
            <a:pPr>
              <a:defRPr/>
            </a:pPr>
            <a:r>
              <a:rPr lang="nb-NO" sz="2800" b="1" dirty="0">
                <a:solidFill>
                  <a:srgbClr val="00205B"/>
                </a:solidFill>
              </a:rPr>
              <a:t>Praksis 1 uke</a:t>
            </a:r>
          </a:p>
          <a:p>
            <a:pPr>
              <a:defRPr/>
            </a:pPr>
            <a:r>
              <a:rPr lang="nb-NO" sz="2800" b="1" dirty="0">
                <a:solidFill>
                  <a:srgbClr val="00205B"/>
                </a:solidFill>
              </a:rPr>
              <a:t>Skriftlige oppgaver (2-3 mnd.)</a:t>
            </a:r>
          </a:p>
          <a:p>
            <a:pPr>
              <a:defRPr/>
            </a:pPr>
            <a:r>
              <a:rPr lang="nb-NO" sz="2800" b="1" dirty="0">
                <a:solidFill>
                  <a:srgbClr val="00205B"/>
                </a:solidFill>
              </a:rPr>
              <a:t>Utviklingsmål i hverdagen (2-3 mnd.)</a:t>
            </a:r>
          </a:p>
          <a:p>
            <a:pPr>
              <a:defRPr/>
            </a:pPr>
            <a:r>
              <a:rPr lang="nb-NO" sz="2800" b="1" dirty="0">
                <a:solidFill>
                  <a:srgbClr val="00205B"/>
                </a:solidFill>
              </a:rPr>
              <a:t>Praksis 3 dager</a:t>
            </a:r>
          </a:p>
          <a:p>
            <a:pPr marL="0" indent="0">
              <a:buNone/>
            </a:pPr>
            <a:endParaRPr lang="nb-NO" sz="2800" dirty="0">
              <a:solidFill>
                <a:srgbClr val="00205B"/>
              </a:solidFill>
            </a:endParaRPr>
          </a:p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4711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b-NO" dirty="0"/>
              <a:t>Temaer på UEFA B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b-NO" sz="2800" b="1" dirty="0">
                <a:solidFill>
                  <a:srgbClr val="00205B"/>
                </a:solidFill>
              </a:rPr>
              <a:t>Trenerrollen</a:t>
            </a:r>
          </a:p>
          <a:p>
            <a:r>
              <a:rPr lang="nb-NO" sz="2800" b="1" dirty="0">
                <a:solidFill>
                  <a:srgbClr val="00205B"/>
                </a:solidFill>
              </a:rPr>
              <a:t>Treningsledelse</a:t>
            </a:r>
          </a:p>
          <a:p>
            <a:r>
              <a:rPr lang="nb-NO" sz="2800" b="1" dirty="0">
                <a:solidFill>
                  <a:srgbClr val="00205B"/>
                </a:solidFill>
              </a:rPr>
              <a:t>Fotballferdighet</a:t>
            </a:r>
          </a:p>
          <a:p>
            <a:r>
              <a:rPr lang="nb-NO" sz="2800" b="1" dirty="0">
                <a:solidFill>
                  <a:srgbClr val="00205B"/>
                </a:solidFill>
              </a:rPr>
              <a:t>Angrepsspill</a:t>
            </a:r>
          </a:p>
          <a:p>
            <a:r>
              <a:rPr lang="nb-NO" sz="2800" b="1" dirty="0">
                <a:solidFill>
                  <a:srgbClr val="00205B"/>
                </a:solidFill>
              </a:rPr>
              <a:t>Forsvarsspill</a:t>
            </a:r>
          </a:p>
          <a:p>
            <a:r>
              <a:rPr lang="nb-NO" sz="2800" b="1" dirty="0">
                <a:solidFill>
                  <a:srgbClr val="00205B"/>
                </a:solidFill>
              </a:rPr>
              <a:t>Kampanalyse</a:t>
            </a:r>
          </a:p>
          <a:p>
            <a:r>
              <a:rPr lang="nb-NO" sz="2800" b="1" dirty="0">
                <a:solidFill>
                  <a:srgbClr val="00205B"/>
                </a:solidFill>
              </a:rPr>
              <a:t>Fotballfysikk</a:t>
            </a:r>
          </a:p>
          <a:p>
            <a:r>
              <a:rPr lang="nb-NO" sz="2800" b="1" dirty="0">
                <a:solidFill>
                  <a:srgbClr val="00205B"/>
                </a:solidFill>
              </a:rPr>
              <a:t>Keeperrollen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3597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b-NO" dirty="0"/>
              <a:t>Arbeidsmåte på UEFA B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b-NO" sz="2400" b="1" dirty="0">
                <a:solidFill>
                  <a:srgbClr val="00205B"/>
                </a:solidFill>
              </a:rPr>
              <a:t>Innledning om tema i plenum</a:t>
            </a:r>
          </a:p>
          <a:p>
            <a:r>
              <a:rPr lang="nb-NO" sz="2400" b="1" dirty="0">
                <a:solidFill>
                  <a:srgbClr val="00205B"/>
                </a:solidFill>
              </a:rPr>
              <a:t>Storgrupper, utdeling av praksisoppgaver</a:t>
            </a:r>
          </a:p>
          <a:p>
            <a:r>
              <a:rPr lang="nb-NO" sz="2400" b="1" dirty="0">
                <a:solidFill>
                  <a:srgbClr val="00205B"/>
                </a:solidFill>
              </a:rPr>
              <a:t>Smågrupper. Planlegge trening</a:t>
            </a:r>
          </a:p>
          <a:p>
            <a:r>
              <a:rPr lang="nb-NO" sz="2400" b="1" dirty="0">
                <a:solidFill>
                  <a:srgbClr val="00205B"/>
                </a:solidFill>
              </a:rPr>
              <a:t>Individuelt: Bearbeide planlegging</a:t>
            </a:r>
          </a:p>
          <a:p>
            <a:r>
              <a:rPr lang="nb-NO" sz="2400" b="1" dirty="0">
                <a:solidFill>
                  <a:srgbClr val="00205B"/>
                </a:solidFill>
              </a:rPr>
              <a:t>Framlegging av økt</a:t>
            </a:r>
          </a:p>
          <a:p>
            <a:r>
              <a:rPr lang="nb-NO" sz="2400" b="1" dirty="0">
                <a:solidFill>
                  <a:srgbClr val="00205B"/>
                </a:solidFill>
              </a:rPr>
              <a:t>Gjennomføring av økt</a:t>
            </a:r>
          </a:p>
          <a:p>
            <a:r>
              <a:rPr lang="nb-NO" sz="2400" b="1" dirty="0">
                <a:solidFill>
                  <a:srgbClr val="00205B"/>
                </a:solidFill>
              </a:rPr>
              <a:t>Evaluering av økt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520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b-NO" dirty="0"/>
              <a:t>Øktene på UEFA B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nb-NO" sz="2400" b="1" dirty="0">
                <a:solidFill>
                  <a:srgbClr val="00205B"/>
                </a:solidFill>
              </a:rPr>
              <a:t>15-20 minutters økt</a:t>
            </a:r>
          </a:p>
          <a:p>
            <a:pPr>
              <a:lnSpc>
                <a:spcPct val="90000"/>
              </a:lnSpc>
              <a:defRPr/>
            </a:pPr>
            <a:r>
              <a:rPr lang="nb-NO" sz="2400" b="1" dirty="0">
                <a:solidFill>
                  <a:srgbClr val="00205B"/>
                </a:solidFill>
              </a:rPr>
              <a:t>½ bane</a:t>
            </a:r>
          </a:p>
          <a:p>
            <a:pPr>
              <a:lnSpc>
                <a:spcPct val="90000"/>
              </a:lnSpc>
              <a:defRPr/>
            </a:pPr>
            <a:r>
              <a:rPr lang="nb-NO" sz="2400" b="1" dirty="0">
                <a:solidFill>
                  <a:srgbClr val="00205B"/>
                </a:solidFill>
              </a:rPr>
              <a:t>Min. 12 utespillere + 2 keepere</a:t>
            </a:r>
          </a:p>
          <a:p>
            <a:pPr>
              <a:lnSpc>
                <a:spcPct val="90000"/>
              </a:lnSpc>
              <a:defRPr/>
            </a:pPr>
            <a:r>
              <a:rPr lang="nb-NO" sz="2400" b="1" dirty="0">
                <a:solidFill>
                  <a:srgbClr val="00205B"/>
                </a:solidFill>
              </a:rPr>
              <a:t>Baller, vester, kjegler etc.</a:t>
            </a:r>
          </a:p>
          <a:p>
            <a:pPr>
              <a:lnSpc>
                <a:spcPct val="90000"/>
              </a:lnSpc>
              <a:defRPr/>
            </a:pPr>
            <a:r>
              <a:rPr lang="nb-NO" sz="2400" b="1" dirty="0">
                <a:solidFill>
                  <a:srgbClr val="00205B"/>
                </a:solidFill>
              </a:rPr>
              <a:t>Egenvurdering</a:t>
            </a:r>
          </a:p>
          <a:p>
            <a:pPr>
              <a:lnSpc>
                <a:spcPct val="90000"/>
              </a:lnSpc>
              <a:defRPr/>
            </a:pPr>
            <a:r>
              <a:rPr lang="nb-NO" sz="2400" b="1" dirty="0">
                <a:solidFill>
                  <a:srgbClr val="00205B"/>
                </a:solidFill>
              </a:rPr>
              <a:t>Gruppevurdering</a:t>
            </a:r>
          </a:p>
          <a:p>
            <a:pPr>
              <a:lnSpc>
                <a:spcPct val="90000"/>
              </a:lnSpc>
              <a:defRPr/>
            </a:pPr>
            <a:r>
              <a:rPr lang="nb-NO" sz="2400" b="1" dirty="0">
                <a:solidFill>
                  <a:srgbClr val="00205B"/>
                </a:solidFill>
              </a:rPr>
              <a:t>Veiledervurdering</a:t>
            </a:r>
          </a:p>
          <a:p>
            <a:pPr>
              <a:lnSpc>
                <a:spcPct val="90000"/>
              </a:lnSpc>
              <a:defRPr/>
            </a:pPr>
            <a:r>
              <a:rPr lang="nb-NO" sz="2400" b="1" dirty="0">
                <a:solidFill>
                  <a:srgbClr val="00205B"/>
                </a:solidFill>
              </a:rPr>
              <a:t>Oppsummering i storgruppe</a:t>
            </a:r>
          </a:p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5135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>
                <a:solidFill>
                  <a:srgbClr val="1A2B68"/>
                </a:solidFill>
              </a:rPr>
              <a:t>«</a:t>
            </a:r>
            <a:r>
              <a:rPr lang="nb-NO" sz="2667" dirty="0">
                <a:solidFill>
                  <a:srgbClr val="1A2B68"/>
                </a:solidFill>
              </a:rPr>
              <a:t>Ramma» - Skaff deg forutsetninger for å lykkes!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667" b="1" dirty="0">
                <a:solidFill>
                  <a:srgbClr val="1A2B68"/>
                </a:solidFill>
              </a:rPr>
              <a:t>Baller, vester, kjegler etc.</a:t>
            </a:r>
          </a:p>
          <a:p>
            <a:r>
              <a:rPr lang="nb-NO" sz="2667" b="1" dirty="0">
                <a:solidFill>
                  <a:srgbClr val="1A2B68"/>
                </a:solidFill>
              </a:rPr>
              <a:t>Banestørrelse, eventuelt justere underveis</a:t>
            </a:r>
          </a:p>
          <a:p>
            <a:r>
              <a:rPr lang="nb-NO" sz="2667" b="1" dirty="0">
                <a:solidFill>
                  <a:srgbClr val="1A2B68"/>
                </a:solidFill>
              </a:rPr>
              <a:t>Betingelser, ikke for kunstige, men et hjelpemiddel for å få hyppige kamplike situasjoner og gode «bilder» på det som er tema for økta</a:t>
            </a:r>
          </a:p>
          <a:p>
            <a:r>
              <a:rPr lang="nb-NO" sz="2667" b="1" dirty="0">
                <a:solidFill>
                  <a:srgbClr val="1A2B68"/>
                </a:solidFill>
              </a:rPr>
              <a:t>Plassering på banen</a:t>
            </a:r>
          </a:p>
          <a:p>
            <a:r>
              <a:rPr lang="nb-NO" sz="2667" b="1" dirty="0">
                <a:solidFill>
                  <a:srgbClr val="1A2B68"/>
                </a:solidFill>
              </a:rPr>
              <a:t>Stemmebruk/bruk av fløyte</a:t>
            </a:r>
          </a:p>
          <a:p>
            <a:r>
              <a:rPr lang="nb-NO" sz="2667" b="1" dirty="0">
                <a:solidFill>
                  <a:srgbClr val="1A2B68"/>
                </a:solidFill>
              </a:rPr>
              <a:t>Tydelig i formidlinga</a:t>
            </a:r>
          </a:p>
          <a:p>
            <a:r>
              <a:rPr lang="nb-NO" sz="2667" b="1" dirty="0">
                <a:solidFill>
                  <a:srgbClr val="1A2B68"/>
                </a:solidFill>
              </a:rPr>
              <a:t>Se ut som, og opptre som, en trener</a:t>
            </a:r>
          </a:p>
          <a:p>
            <a:pPr marL="0" indent="0">
              <a:buNone/>
            </a:pPr>
            <a:endParaRPr lang="nb-NO" sz="2667" dirty="0">
              <a:solidFill>
                <a:srgbClr val="1A2B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4498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b-NO" dirty="0"/>
              <a:t>Mer om økta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nb-NO" altLang="nb-NO" b="1" dirty="0">
                <a:solidFill>
                  <a:srgbClr val="00205B"/>
                </a:solidFill>
              </a:rPr>
              <a:t>Målsetting: </a:t>
            </a:r>
          </a:p>
          <a:p>
            <a:pPr>
              <a:buFontTx/>
              <a:buNone/>
              <a:defRPr/>
            </a:pPr>
            <a:r>
              <a:rPr lang="nb-NO" altLang="nb-NO" b="1" dirty="0">
                <a:solidFill>
                  <a:srgbClr val="00205B"/>
                </a:solidFill>
              </a:rPr>
              <a:t>Endring av adferd innenfor et gitt tema i løpet av økta</a:t>
            </a:r>
          </a:p>
          <a:p>
            <a:pPr>
              <a:defRPr/>
            </a:pPr>
            <a:r>
              <a:rPr lang="nb-NO" altLang="nb-NO" b="1" dirty="0">
                <a:solidFill>
                  <a:srgbClr val="00205B"/>
                </a:solidFill>
              </a:rPr>
              <a:t>Avgrensing av tema</a:t>
            </a:r>
          </a:p>
          <a:p>
            <a:pPr>
              <a:defRPr/>
            </a:pPr>
            <a:r>
              <a:rPr lang="nb-NO" altLang="nb-NO" b="1" dirty="0">
                <a:solidFill>
                  <a:srgbClr val="00205B"/>
                </a:solidFill>
              </a:rPr>
              <a:t>Valg av aktivitet og organisering av aktivitet. HVA? HVORDAN? HVORFOR? er spørsmål du må stille deg</a:t>
            </a:r>
          </a:p>
          <a:p>
            <a:pPr>
              <a:buFontTx/>
              <a:buNone/>
              <a:defRPr/>
            </a:pPr>
            <a:r>
              <a:rPr lang="nb-NO" altLang="nb-NO" b="1" dirty="0">
                <a:solidFill>
                  <a:srgbClr val="00205B"/>
                </a:solidFill>
              </a:rPr>
              <a:t>Målsetting: </a:t>
            </a:r>
          </a:p>
          <a:p>
            <a:pPr>
              <a:buFontTx/>
              <a:buNone/>
              <a:defRPr/>
            </a:pPr>
            <a:r>
              <a:rPr lang="nb-NO" altLang="nb-NO" b="1" dirty="0">
                <a:solidFill>
                  <a:srgbClr val="00205B"/>
                </a:solidFill>
              </a:rPr>
              <a:t>Få mange kamplike situasjoner på temaet du skal jobbe med</a:t>
            </a:r>
          </a:p>
          <a:p>
            <a:pPr>
              <a:buFontTx/>
              <a:buNone/>
              <a:defRPr/>
            </a:pPr>
            <a:r>
              <a:rPr lang="nb-NO" altLang="nb-NO" b="1" dirty="0">
                <a:solidFill>
                  <a:srgbClr val="00205B"/>
                </a:solidFill>
              </a:rPr>
              <a:t> Gi spillerne et tidlig og tydelig bilde på hva dere skal jobbe med!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defRPr/>
            </a:pPr>
            <a:r>
              <a:rPr lang="nb-NO" altLang="nb-NO" b="1" dirty="0">
                <a:solidFill>
                  <a:srgbClr val="00205B"/>
                </a:solidFill>
              </a:rPr>
              <a:t>Følge opp momentene underveis i økta </a:t>
            </a:r>
          </a:p>
          <a:p>
            <a:pPr>
              <a:defRPr/>
            </a:pPr>
            <a:r>
              <a:rPr lang="nb-NO" altLang="nb-NO" b="1" dirty="0">
                <a:solidFill>
                  <a:srgbClr val="00205B"/>
                </a:solidFill>
              </a:rPr>
              <a:t>Lese spillet og gi hensiktsmessig feedback:</a:t>
            </a:r>
          </a:p>
          <a:p>
            <a:pPr lvl="1">
              <a:defRPr/>
            </a:pPr>
            <a:r>
              <a:rPr lang="nb-NO" altLang="nb-NO" sz="2000" b="1" dirty="0"/>
              <a:t>	</a:t>
            </a:r>
            <a:r>
              <a:rPr lang="nb-NO" altLang="nb-NO" sz="2000" b="1" dirty="0">
                <a:solidFill>
                  <a:srgbClr val="001F5B"/>
                </a:solidFill>
              </a:rPr>
              <a:t>Valg v utførelse</a:t>
            </a:r>
          </a:p>
          <a:p>
            <a:pPr lvl="1">
              <a:defRPr/>
            </a:pPr>
            <a:r>
              <a:rPr lang="nb-NO" altLang="nb-NO" sz="2000" b="1" dirty="0">
                <a:solidFill>
                  <a:srgbClr val="001F5B"/>
                </a:solidFill>
              </a:rPr>
              <a:t>	Vekting av momenter</a:t>
            </a:r>
          </a:p>
          <a:p>
            <a:pPr lvl="1">
              <a:defRPr/>
            </a:pPr>
            <a:r>
              <a:rPr lang="nb-NO" altLang="nb-NO" sz="2000" b="1" dirty="0">
                <a:solidFill>
                  <a:srgbClr val="001F5B"/>
                </a:solidFill>
              </a:rPr>
              <a:t>	Veksle mellom å fryse og </a:t>
            </a:r>
            <a:r>
              <a:rPr lang="nb-NO" altLang="nb-NO" sz="2000" b="1" dirty="0" err="1">
                <a:solidFill>
                  <a:srgbClr val="001F5B"/>
                </a:solidFill>
              </a:rPr>
              <a:t>coache</a:t>
            </a:r>
            <a:r>
              <a:rPr lang="nb-NO" altLang="nb-NO" sz="2000" b="1" dirty="0">
                <a:solidFill>
                  <a:srgbClr val="001F5B"/>
                </a:solidFill>
              </a:rPr>
              <a:t>   flytende</a:t>
            </a:r>
          </a:p>
          <a:p>
            <a:pPr lvl="1">
              <a:defRPr/>
            </a:pPr>
            <a:r>
              <a:rPr lang="nb-NO" altLang="nb-NO" sz="2000" b="1" dirty="0">
                <a:solidFill>
                  <a:srgbClr val="001F5B"/>
                </a:solidFill>
              </a:rPr>
              <a:t>	Veksle mellom å spørre og å instruere/fortelle</a:t>
            </a:r>
          </a:p>
          <a:p>
            <a:pPr lvl="1">
              <a:defRPr/>
            </a:pPr>
            <a:r>
              <a:rPr lang="nb-NO" altLang="nb-NO" sz="2000" b="1" dirty="0">
                <a:solidFill>
                  <a:srgbClr val="001F5B"/>
                </a:solidFill>
              </a:rPr>
              <a:t>	Veksle mellom «negative bilder» og positiv forsterkning. </a:t>
            </a:r>
          </a:p>
          <a:p>
            <a:pPr lvl="1">
              <a:defRPr/>
            </a:pPr>
            <a:endParaRPr lang="nb-NO" altLang="nb-NO" sz="2000" b="1" dirty="0">
              <a:solidFill>
                <a:srgbClr val="001F5B"/>
              </a:solidFill>
            </a:endParaRPr>
          </a:p>
          <a:p>
            <a:pPr lvl="1">
              <a:defRPr/>
            </a:pPr>
            <a:r>
              <a:rPr lang="nb-NO" altLang="nb-NO" sz="2000" b="1" dirty="0">
                <a:solidFill>
                  <a:srgbClr val="001F5B"/>
                </a:solidFill>
              </a:rPr>
              <a:t>Du skal være «på», men du skal ikke prate i hjel økta!</a:t>
            </a:r>
          </a:p>
          <a:p>
            <a:pPr marL="0" indent="0">
              <a:buNone/>
            </a:pP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297350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b-NO" dirty="0"/>
              <a:t>Øvingsoppgaver på forkurset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2"/>
          </p:nvPr>
        </p:nvSpPr>
        <p:spPr>
          <a:xfrm>
            <a:off x="622456" y="1217732"/>
            <a:ext cx="5478358" cy="4974346"/>
          </a:xfrm>
        </p:spPr>
        <p:txBody>
          <a:bodyPr/>
          <a:lstStyle/>
          <a:p>
            <a:pPr marL="0" indent="0">
              <a:lnSpc>
                <a:spcPct val="80000"/>
              </a:lnSpc>
              <a:buClr>
                <a:srgbClr val="0000CC"/>
              </a:buClr>
              <a:buNone/>
              <a:defRPr/>
            </a:pPr>
            <a:r>
              <a:rPr lang="nb-NO" sz="1600" b="1" dirty="0">
                <a:solidFill>
                  <a:srgbClr val="00205B"/>
                </a:solidFill>
              </a:rPr>
              <a:t>Alle oppgaver skal løses i en </a:t>
            </a:r>
            <a:r>
              <a:rPr lang="nb-NO" sz="1600" b="1" dirty="0" err="1">
                <a:solidFill>
                  <a:srgbClr val="00205B"/>
                </a:solidFill>
              </a:rPr>
              <a:t>spillsentrert</a:t>
            </a:r>
            <a:r>
              <a:rPr lang="nb-NO" sz="1600" b="1" dirty="0">
                <a:solidFill>
                  <a:srgbClr val="00205B"/>
                </a:solidFill>
              </a:rPr>
              <a:t> tilnærming. Treneren vurderer om det skal være fritt spill eller ikke, om han/hun kun </a:t>
            </a:r>
            <a:r>
              <a:rPr lang="nb-NO" sz="1600" b="1" dirty="0" err="1">
                <a:solidFill>
                  <a:srgbClr val="00205B"/>
                </a:solidFill>
              </a:rPr>
              <a:t>coacher</a:t>
            </a:r>
            <a:r>
              <a:rPr lang="nb-NO" sz="1600" b="1" dirty="0">
                <a:solidFill>
                  <a:srgbClr val="00205B"/>
                </a:solidFill>
              </a:rPr>
              <a:t> det ene laget, om det legges inn betingelser/regler for å få flest mulige situasjoner, om det skal spilles mot ett eller </a:t>
            </a:r>
            <a:r>
              <a:rPr lang="nb-NO" sz="1600" b="1">
                <a:solidFill>
                  <a:srgbClr val="00205B"/>
                </a:solidFill>
              </a:rPr>
              <a:t>to mål etc</a:t>
            </a:r>
            <a:r>
              <a:rPr lang="nb-NO" sz="1600" b="1" dirty="0">
                <a:solidFill>
                  <a:srgbClr val="00205B"/>
                </a:solidFill>
              </a:rPr>
              <a:t>.</a:t>
            </a:r>
            <a:endParaRPr lang="nb-NO" b="1" dirty="0">
              <a:solidFill>
                <a:srgbClr val="00205B"/>
              </a:solidFill>
            </a:endParaRPr>
          </a:p>
          <a:p>
            <a:pPr marL="0" indent="0">
              <a:lnSpc>
                <a:spcPct val="80000"/>
              </a:lnSpc>
              <a:buClr>
                <a:srgbClr val="0000CC"/>
              </a:buClr>
              <a:buNone/>
              <a:defRPr/>
            </a:pPr>
            <a:endParaRPr lang="nb-NO" b="1" dirty="0">
              <a:solidFill>
                <a:srgbClr val="00205B"/>
              </a:solidFill>
            </a:endParaRPr>
          </a:p>
          <a:p>
            <a:pPr marL="0" indent="0">
              <a:lnSpc>
                <a:spcPct val="80000"/>
              </a:lnSpc>
              <a:buClr>
                <a:srgbClr val="0000CC"/>
              </a:buClr>
              <a:buNone/>
              <a:defRPr/>
            </a:pPr>
            <a:r>
              <a:rPr lang="nb-NO" sz="1800" b="1" dirty="0">
                <a:solidFill>
                  <a:srgbClr val="00205B"/>
                </a:solidFill>
              </a:rPr>
              <a:t>Angrepsspill</a:t>
            </a:r>
          </a:p>
          <a:p>
            <a:pPr>
              <a:lnSpc>
                <a:spcPct val="80000"/>
              </a:lnSpc>
              <a:buClr>
                <a:srgbClr val="0000CC"/>
              </a:buClr>
              <a:buFont typeface="Wingdings" panose="05000000000000000000" pitchFamily="2" charset="2"/>
              <a:buChar char="§"/>
              <a:defRPr/>
            </a:pPr>
            <a:r>
              <a:rPr lang="nb-NO" sz="1800" b="1" dirty="0">
                <a:solidFill>
                  <a:srgbClr val="00205B"/>
                </a:solidFill>
              </a:rPr>
              <a:t>Tren gruppen med tanke på forbedring av delferdighetene </a:t>
            </a:r>
            <a:r>
              <a:rPr lang="nb-NO" sz="1800" b="1" i="1" dirty="0">
                <a:solidFill>
                  <a:srgbClr val="00205B"/>
                </a:solidFill>
              </a:rPr>
              <a:t>mottak/</a:t>
            </a:r>
            <a:r>
              <a:rPr lang="nb-NO" sz="1800" b="1" i="1" dirty="0" err="1">
                <a:solidFill>
                  <a:srgbClr val="00205B"/>
                </a:solidFill>
              </a:rPr>
              <a:t>medtak</a:t>
            </a:r>
            <a:r>
              <a:rPr lang="nb-NO" sz="1800" b="1" i="1" dirty="0">
                <a:solidFill>
                  <a:srgbClr val="00205B"/>
                </a:solidFill>
              </a:rPr>
              <a:t>/pasningsspill. </a:t>
            </a:r>
          </a:p>
          <a:p>
            <a:pPr>
              <a:lnSpc>
                <a:spcPct val="80000"/>
              </a:lnSpc>
              <a:buClr>
                <a:srgbClr val="0000CC"/>
              </a:buClr>
              <a:buFont typeface="Wingdings" panose="05000000000000000000" pitchFamily="2" charset="2"/>
              <a:buChar char="§"/>
              <a:defRPr/>
            </a:pPr>
            <a:r>
              <a:rPr lang="nb-NO" sz="1800" b="1" dirty="0">
                <a:solidFill>
                  <a:srgbClr val="00205B"/>
                </a:solidFill>
              </a:rPr>
              <a:t>Tren gruppen med tanke på å komme til avslutning og score mål! </a:t>
            </a:r>
            <a:endParaRPr lang="nb-NO" sz="1800" b="1" i="1" dirty="0">
              <a:solidFill>
                <a:srgbClr val="00205B"/>
              </a:solidFill>
            </a:endParaRPr>
          </a:p>
          <a:p>
            <a:pPr>
              <a:lnSpc>
                <a:spcPct val="80000"/>
              </a:lnSpc>
              <a:buClr>
                <a:srgbClr val="0000CC"/>
              </a:buClr>
              <a:buFont typeface="Wingdings" panose="05000000000000000000" pitchFamily="2" charset="2"/>
              <a:buChar char="§"/>
              <a:defRPr/>
            </a:pPr>
            <a:r>
              <a:rPr lang="nb-NO" sz="1800" b="1" dirty="0">
                <a:solidFill>
                  <a:srgbClr val="00205B"/>
                </a:solidFill>
              </a:rPr>
              <a:t>Tren gruppen i fasen rett etter ballerobring! Hva gjør vi når vi vinner ball? Bearbeide eller kontre? Hvordan gjør vi det? </a:t>
            </a:r>
          </a:p>
          <a:p>
            <a:pPr marL="609600" indent="-609600">
              <a:lnSpc>
                <a:spcPct val="80000"/>
              </a:lnSpc>
              <a:buClr>
                <a:srgbClr val="0000CC"/>
              </a:buClr>
              <a:buFont typeface="Wingdings" pitchFamily="2" charset="2"/>
              <a:buChar char="l"/>
              <a:defRPr/>
            </a:pPr>
            <a:endParaRPr lang="nb-NO" b="1" dirty="0">
              <a:solidFill>
                <a:srgbClr val="00205B"/>
              </a:solidFill>
            </a:endParaRPr>
          </a:p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>
          <a:xfrm>
            <a:off x="6246796" y="1217732"/>
            <a:ext cx="5478358" cy="4974346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Clr>
                <a:srgbClr val="0000CC"/>
              </a:buClr>
              <a:buFont typeface="Wingdings" pitchFamily="2" charset="2"/>
              <a:buChar char="l"/>
              <a:defRPr/>
            </a:pPr>
            <a:endParaRPr lang="nb-NO" b="1" dirty="0">
              <a:solidFill>
                <a:srgbClr val="00205B"/>
              </a:solidFill>
            </a:endParaRPr>
          </a:p>
          <a:p>
            <a:pPr marL="0" indent="0">
              <a:lnSpc>
                <a:spcPct val="80000"/>
              </a:lnSpc>
              <a:buClr>
                <a:srgbClr val="0000CC"/>
              </a:buClr>
              <a:buNone/>
              <a:defRPr/>
            </a:pPr>
            <a:endParaRPr lang="nb-NO" b="1" dirty="0">
              <a:solidFill>
                <a:srgbClr val="00205B"/>
              </a:solidFill>
            </a:endParaRPr>
          </a:p>
          <a:p>
            <a:pPr marL="0" indent="0">
              <a:lnSpc>
                <a:spcPct val="80000"/>
              </a:lnSpc>
              <a:buClr>
                <a:srgbClr val="0000CC"/>
              </a:buClr>
              <a:buNone/>
              <a:defRPr/>
            </a:pPr>
            <a:endParaRPr lang="nb-NO" b="1" dirty="0">
              <a:solidFill>
                <a:srgbClr val="00205B"/>
              </a:solidFill>
            </a:endParaRPr>
          </a:p>
          <a:p>
            <a:pPr marL="0" indent="0">
              <a:lnSpc>
                <a:spcPct val="80000"/>
              </a:lnSpc>
              <a:buClr>
                <a:srgbClr val="0000CC"/>
              </a:buClr>
              <a:buNone/>
              <a:defRPr/>
            </a:pPr>
            <a:endParaRPr lang="nb-NO" b="1" dirty="0">
              <a:solidFill>
                <a:srgbClr val="00205B"/>
              </a:solidFill>
            </a:endParaRPr>
          </a:p>
          <a:p>
            <a:pPr marL="0" indent="0">
              <a:lnSpc>
                <a:spcPct val="80000"/>
              </a:lnSpc>
              <a:buClr>
                <a:srgbClr val="0000CC"/>
              </a:buClr>
              <a:buNone/>
              <a:defRPr/>
            </a:pPr>
            <a:r>
              <a:rPr lang="nb-NO" sz="1800" b="1" dirty="0">
                <a:solidFill>
                  <a:srgbClr val="00205B"/>
                </a:solidFill>
              </a:rPr>
              <a:t>Forsvarsspill</a:t>
            </a:r>
          </a:p>
          <a:p>
            <a:pPr>
              <a:lnSpc>
                <a:spcPct val="80000"/>
              </a:lnSpc>
              <a:buClr>
                <a:srgbClr val="0000CC"/>
              </a:buClr>
              <a:buFont typeface="Wingdings" panose="05000000000000000000" pitchFamily="2" charset="2"/>
              <a:buChar char="§"/>
              <a:defRPr/>
            </a:pPr>
            <a:r>
              <a:rPr lang="nb-NO" sz="1800" b="1" dirty="0">
                <a:solidFill>
                  <a:srgbClr val="00205B"/>
                </a:solidFill>
              </a:rPr>
              <a:t>Tren gruppen med tanke på forbedring av delferdigheten </a:t>
            </a:r>
            <a:r>
              <a:rPr lang="nb-NO" sz="1800" b="1" i="1" dirty="0">
                <a:solidFill>
                  <a:srgbClr val="00205B"/>
                </a:solidFill>
              </a:rPr>
              <a:t>førsteforsvareren!</a:t>
            </a:r>
            <a:r>
              <a:rPr lang="nb-NO" sz="1800" b="1" dirty="0">
                <a:solidFill>
                  <a:srgbClr val="00205B"/>
                </a:solidFill>
              </a:rPr>
              <a:t> </a:t>
            </a:r>
          </a:p>
          <a:p>
            <a:pPr>
              <a:lnSpc>
                <a:spcPct val="80000"/>
              </a:lnSpc>
              <a:buClr>
                <a:srgbClr val="0000CC"/>
              </a:buClr>
              <a:buFont typeface="Wingdings" panose="05000000000000000000" pitchFamily="2" charset="2"/>
              <a:buChar char="§"/>
              <a:defRPr/>
            </a:pPr>
            <a:r>
              <a:rPr lang="nb-NO" sz="1800" b="1" dirty="0">
                <a:solidFill>
                  <a:srgbClr val="00205B"/>
                </a:solidFill>
              </a:rPr>
              <a:t>Tren gruppen ved innlegg i mot! Hvordan hindre innlegg? Hvordan forsvare egen boks? </a:t>
            </a:r>
          </a:p>
          <a:p>
            <a:pPr>
              <a:lnSpc>
                <a:spcPct val="80000"/>
              </a:lnSpc>
              <a:buClr>
                <a:srgbClr val="0000CC"/>
              </a:buClr>
              <a:buFont typeface="Wingdings" panose="05000000000000000000" pitchFamily="2" charset="2"/>
              <a:buChar char="§"/>
              <a:defRPr/>
            </a:pPr>
            <a:r>
              <a:rPr lang="nb-NO" sz="1800" b="1" dirty="0">
                <a:solidFill>
                  <a:srgbClr val="00205B"/>
                </a:solidFill>
              </a:rPr>
              <a:t>Tren gruppen i fasen rett etter balltap! Skal vi forsøke å gjenvinne - eller falle med laget? Hva avgjør? Hvordan gjenvinne? Hvordan falle? 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2060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sz="quarter" idx="12"/>
          </p:nvPr>
        </p:nvSpPr>
        <p:spPr>
          <a:xfrm>
            <a:off x="2421193" y="269875"/>
            <a:ext cx="7226710" cy="5554663"/>
          </a:xfrm>
        </p:spPr>
        <p:txBody>
          <a:bodyPr/>
          <a:lstStyle/>
          <a:p>
            <a:pPr marL="0" indent="0">
              <a:buNone/>
              <a:defRPr/>
            </a:pPr>
            <a:endParaRPr lang="nb-NO" altLang="nb-NO" sz="18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nb-NO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123" name="Plassholder for lysbildenummer 5"/>
          <p:cNvSpPr>
            <a:spLocks noGrp="1"/>
          </p:cNvSpPr>
          <p:nvPr/>
        </p:nvSpPr>
        <p:spPr bwMode="auto">
          <a:xfrm>
            <a:off x="8453438" y="7045325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nb-NO" altLang="nb-NO" sz="800">
                <a:solidFill>
                  <a:srgbClr val="898989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3</a:t>
            </a:r>
            <a:endParaRPr lang="nb-NO" altLang="nb-NO" sz="1800"/>
          </a:p>
        </p:txBody>
      </p:sp>
      <p:sp>
        <p:nvSpPr>
          <p:cNvPr id="5144" name="Rectangle 38"/>
          <p:cNvSpPr>
            <a:spLocks noChangeArrowheads="1"/>
          </p:cNvSpPr>
          <p:nvPr/>
        </p:nvSpPr>
        <p:spPr bwMode="auto">
          <a:xfrm>
            <a:off x="1" y="27253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b-NO" altLang="nb-NO" sz="1800"/>
          </a:p>
        </p:txBody>
      </p:sp>
      <p:grpSp>
        <p:nvGrpSpPr>
          <p:cNvPr id="12" name="Gruppe 11"/>
          <p:cNvGrpSpPr/>
          <p:nvPr/>
        </p:nvGrpSpPr>
        <p:grpSpPr>
          <a:xfrm>
            <a:off x="2815188" y="346296"/>
            <a:ext cx="6508713" cy="5108024"/>
            <a:chOff x="3378225" y="309497"/>
            <a:chExt cx="7810455" cy="6235687"/>
          </a:xfrm>
        </p:grpSpPr>
        <p:cxnSp>
          <p:nvCxnSpPr>
            <p:cNvPr id="5124" name="Rett pil 3"/>
            <p:cNvCxnSpPr>
              <a:cxnSpLocks noChangeShapeType="1"/>
            </p:cNvCxnSpPr>
            <p:nvPr/>
          </p:nvCxnSpPr>
          <p:spPr bwMode="auto">
            <a:xfrm flipV="1">
              <a:off x="10070814" y="3040841"/>
              <a:ext cx="1057276" cy="1539240"/>
            </a:xfrm>
            <a:prstGeom prst="straightConnector1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" name="Gruppe 1"/>
            <p:cNvGrpSpPr/>
            <p:nvPr/>
          </p:nvGrpSpPr>
          <p:grpSpPr>
            <a:xfrm>
              <a:off x="3378225" y="1467126"/>
              <a:ext cx="7495089" cy="5078058"/>
              <a:chOff x="2525335" y="555808"/>
              <a:chExt cx="7463074" cy="5244922"/>
            </a:xfrm>
          </p:grpSpPr>
          <p:sp>
            <p:nvSpPr>
              <p:cNvPr id="5125" name="Ellipse 28"/>
              <p:cNvSpPr>
                <a:spLocks noChangeArrowheads="1"/>
              </p:cNvSpPr>
              <p:nvPr/>
            </p:nvSpPr>
            <p:spPr bwMode="auto">
              <a:xfrm>
                <a:off x="4103140" y="555808"/>
                <a:ext cx="4694308" cy="950594"/>
              </a:xfrm>
              <a:prstGeom prst="ellipse">
                <a:avLst/>
              </a:prstGeom>
              <a:solidFill>
                <a:srgbClr val="006600"/>
              </a:solidFill>
              <a:ln>
                <a:noFill/>
              </a:ln>
              <a:effectLst>
                <a:outerShdw dist="250190" dir="8459995" algn="ctr" rotWithShape="0">
                  <a:srgbClr val="000000">
                    <a:alpha val="28000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nb-NO" altLang="nb-NO" sz="1200" dirty="0">
                    <a:solidFill>
                      <a:schemeClr val="bg1"/>
                    </a:solidFill>
                    <a:cs typeface="Times New Roman" panose="02020603050405020304" pitchFamily="18" charset="0"/>
                  </a:rPr>
                  <a:t>NFF Grasrottreneren </a:t>
                </a:r>
              </a:p>
            </p:txBody>
          </p:sp>
          <p:sp>
            <p:nvSpPr>
              <p:cNvPr id="5130" name="Oval 18"/>
              <p:cNvSpPr>
                <a:spLocks noChangeArrowheads="1"/>
              </p:cNvSpPr>
              <p:nvPr/>
            </p:nvSpPr>
            <p:spPr bwMode="auto">
              <a:xfrm>
                <a:off x="2525335" y="3300237"/>
                <a:ext cx="1837131" cy="965834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outerShdw dist="250190" dir="8459995" algn="ctr" rotWithShape="0">
                  <a:srgbClr val="000000">
                    <a:alpha val="28000"/>
                  </a:srgbClr>
                </a:outerShdw>
              </a:effectLst>
              <a:extLst/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nb-NO" altLang="nb-NO" sz="1200" dirty="0">
                  <a:solidFill>
                    <a:schemeClr val="bg1"/>
                  </a:solidFill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nb-NO" altLang="nb-NO" sz="1200" dirty="0">
                    <a:solidFill>
                      <a:schemeClr val="bg1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NFF</a:t>
                </a:r>
                <a:endParaRPr lang="nb-NO" altLang="nb-NO" sz="1200" dirty="0">
                  <a:solidFill>
                    <a:schemeClr val="bg1"/>
                  </a:solidFill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nb-NO" altLang="nb-NO" sz="1333" dirty="0" err="1">
                    <a:solidFill>
                      <a:schemeClr val="bg1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Keep</a:t>
                </a:r>
                <a:r>
                  <a:rPr lang="nb-NO" altLang="nb-NO" sz="1333" dirty="0">
                    <a:solidFill>
                      <a:schemeClr val="bg1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r>
                  <a:rPr lang="nb-NO" altLang="nb-NO" sz="1200" dirty="0">
                    <a:solidFill>
                      <a:schemeClr val="bg1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 B</a:t>
                </a:r>
                <a:endParaRPr lang="nb-NO" altLang="nb-NO" sz="1200" dirty="0">
                  <a:solidFill>
                    <a:schemeClr val="bg1"/>
                  </a:solidFill>
                  <a:cs typeface="Times New Roman" panose="02020603050405020304" pitchFamily="18" charset="0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nb-NO" altLang="nb-NO" sz="1800" dirty="0"/>
              </a:p>
            </p:txBody>
          </p:sp>
          <p:sp>
            <p:nvSpPr>
              <p:cNvPr id="26" name="Ellipse 22"/>
              <p:cNvSpPr>
                <a:spLocks noChangeArrowheads="1"/>
              </p:cNvSpPr>
              <p:nvPr/>
            </p:nvSpPr>
            <p:spPr bwMode="auto">
              <a:xfrm>
                <a:off x="2525335" y="4664314"/>
                <a:ext cx="1837131" cy="108585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outerShdw dist="250190" dir="8459995" algn="ctr" rotWithShape="0">
                  <a:srgbClr val="000000">
                    <a:alpha val="28000"/>
                  </a:srgbClr>
                </a:outerShdw>
              </a:effectLst>
              <a:extLst/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nb-NO" altLang="nb-NO" sz="1333" dirty="0">
                    <a:solidFill>
                      <a:schemeClr val="bg1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UEFA</a:t>
                </a:r>
                <a:endParaRPr lang="nb-NO" altLang="nb-NO" sz="1333" dirty="0">
                  <a:solidFill>
                    <a:schemeClr val="bg1"/>
                  </a:solidFill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nb-NO" altLang="nb-NO" sz="1333" dirty="0" err="1">
                    <a:solidFill>
                      <a:schemeClr val="bg1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Keep</a:t>
                </a:r>
                <a:r>
                  <a:rPr lang="nb-NO" altLang="nb-NO" sz="1333" dirty="0">
                    <a:solidFill>
                      <a:schemeClr val="bg1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. A</a:t>
                </a:r>
                <a:endParaRPr lang="nb-NO" altLang="nb-NO" sz="1333" dirty="0"/>
              </a:p>
            </p:txBody>
          </p:sp>
          <p:sp>
            <p:nvSpPr>
              <p:cNvPr id="28" name="Ellipse 22"/>
              <p:cNvSpPr>
                <a:spLocks noChangeArrowheads="1"/>
              </p:cNvSpPr>
              <p:nvPr/>
            </p:nvSpPr>
            <p:spPr bwMode="auto">
              <a:xfrm>
                <a:off x="8071603" y="2582211"/>
                <a:ext cx="1837131" cy="1085850"/>
              </a:xfrm>
              <a:prstGeom prst="ellipse">
                <a:avLst/>
              </a:prstGeom>
              <a:solidFill>
                <a:srgbClr val="3DC744"/>
              </a:solidFill>
              <a:ln>
                <a:noFill/>
              </a:ln>
              <a:effectLst>
                <a:outerShdw dist="250190" dir="8459995" algn="ctr" rotWithShape="0">
                  <a:srgbClr val="000000">
                    <a:alpha val="28000"/>
                  </a:srgbClr>
                </a:outerShdw>
              </a:effectLst>
              <a:extLst/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nb-NO" altLang="nb-NO" sz="1333" dirty="0">
                    <a:solidFill>
                      <a:schemeClr val="bg1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NFF</a:t>
                </a:r>
                <a:endParaRPr lang="nb-NO" altLang="nb-NO" sz="1333" dirty="0">
                  <a:solidFill>
                    <a:schemeClr val="bg1"/>
                  </a:solidFill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nb-NO" altLang="nb-NO" sz="1250" dirty="0">
                    <a:solidFill>
                      <a:schemeClr val="bg1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Spillerutvikler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nb-NO" altLang="nb-NO" sz="1333" dirty="0">
                    <a:solidFill>
                      <a:schemeClr val="bg1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endParaRPr lang="nb-NO" altLang="nb-NO" sz="1333" dirty="0"/>
              </a:p>
            </p:txBody>
          </p:sp>
          <p:sp>
            <p:nvSpPr>
              <p:cNvPr id="29" name="Ellipse 22"/>
              <p:cNvSpPr>
                <a:spLocks noChangeArrowheads="1"/>
              </p:cNvSpPr>
              <p:nvPr/>
            </p:nvSpPr>
            <p:spPr bwMode="auto">
              <a:xfrm>
                <a:off x="8151278" y="4182983"/>
                <a:ext cx="1837131" cy="1085850"/>
              </a:xfrm>
              <a:prstGeom prst="ellipse">
                <a:avLst/>
              </a:prstGeom>
              <a:solidFill>
                <a:srgbClr val="3DC744"/>
              </a:solidFill>
              <a:ln>
                <a:noFill/>
              </a:ln>
              <a:effectLst>
                <a:outerShdw dist="250190" dir="8459995" algn="ctr" rotWithShape="0">
                  <a:srgbClr val="000000">
                    <a:alpha val="28000"/>
                  </a:srgbClr>
                </a:outerShdw>
              </a:effectLst>
              <a:extLst/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nb-NO" altLang="nb-NO" sz="1333" dirty="0">
                    <a:solidFill>
                      <a:schemeClr val="bg1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UEFA</a:t>
                </a:r>
                <a:endParaRPr lang="nb-NO" altLang="nb-NO" sz="1333" dirty="0">
                  <a:solidFill>
                    <a:schemeClr val="bg1"/>
                  </a:solidFill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nb-NO" altLang="nb-NO" sz="1167" dirty="0">
                    <a:solidFill>
                      <a:schemeClr val="bg1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Spillerutvikler</a:t>
                </a: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nb-NO" altLang="nb-NO" sz="1333" dirty="0">
                    <a:solidFill>
                      <a:schemeClr val="bg1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endParaRPr lang="nb-NO" altLang="nb-NO" sz="1333" dirty="0"/>
              </a:p>
            </p:txBody>
          </p:sp>
          <p:sp>
            <p:nvSpPr>
              <p:cNvPr id="30" name="Ellipse 22"/>
              <p:cNvSpPr>
                <a:spLocks noChangeArrowheads="1"/>
              </p:cNvSpPr>
              <p:nvPr/>
            </p:nvSpPr>
            <p:spPr bwMode="auto">
              <a:xfrm>
                <a:off x="5422954" y="4714880"/>
                <a:ext cx="1837131" cy="1085850"/>
              </a:xfrm>
              <a:prstGeom prst="ellipse">
                <a:avLst/>
              </a:prstGeom>
              <a:solidFill>
                <a:srgbClr val="002060"/>
              </a:solidFill>
              <a:ln>
                <a:noFill/>
              </a:ln>
              <a:effectLst>
                <a:outerShdw dist="250190" dir="8459995" algn="ctr" rotWithShape="0">
                  <a:srgbClr val="000000">
                    <a:alpha val="28000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nb-NO" altLang="nb-NO" sz="1333" dirty="0">
                    <a:solidFill>
                      <a:schemeClr val="bg1"/>
                    </a:solidFill>
                  </a:rPr>
                  <a:t>UEFA PRO</a:t>
                </a:r>
              </a:p>
            </p:txBody>
          </p:sp>
          <p:sp>
            <p:nvSpPr>
              <p:cNvPr id="31" name="Ellipse 22"/>
              <p:cNvSpPr>
                <a:spLocks noChangeArrowheads="1"/>
              </p:cNvSpPr>
              <p:nvPr/>
            </p:nvSpPr>
            <p:spPr bwMode="auto">
              <a:xfrm>
                <a:off x="5422954" y="3272607"/>
                <a:ext cx="1837131" cy="1085850"/>
              </a:xfrm>
              <a:prstGeom prst="ellipse">
                <a:avLst/>
              </a:prstGeom>
              <a:solidFill>
                <a:srgbClr val="002060"/>
              </a:solidFill>
              <a:ln>
                <a:noFill/>
              </a:ln>
              <a:effectLst>
                <a:outerShdw dist="250190" dir="8459995" algn="ctr" rotWithShape="0">
                  <a:srgbClr val="000000">
                    <a:alpha val="28000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nb-NO" altLang="nb-NO" sz="1333" dirty="0">
                    <a:solidFill>
                      <a:schemeClr val="bg1"/>
                    </a:solidFill>
                    <a:latin typeface="+mn-lt"/>
                  </a:rPr>
                  <a:t>UEFA A</a:t>
                </a:r>
              </a:p>
            </p:txBody>
          </p:sp>
          <p:sp>
            <p:nvSpPr>
              <p:cNvPr id="32" name="Ellipse 22"/>
              <p:cNvSpPr>
                <a:spLocks noChangeArrowheads="1"/>
              </p:cNvSpPr>
              <p:nvPr/>
            </p:nvSpPr>
            <p:spPr bwMode="auto">
              <a:xfrm>
                <a:off x="5425102" y="1862825"/>
                <a:ext cx="1837131" cy="1085850"/>
              </a:xfrm>
              <a:prstGeom prst="ellipse">
                <a:avLst/>
              </a:prstGeom>
              <a:solidFill>
                <a:srgbClr val="002060"/>
              </a:solidFill>
              <a:ln>
                <a:noFill/>
              </a:ln>
              <a:effectLst>
                <a:outerShdw dist="250190" dir="8459995" algn="ctr" rotWithShape="0">
                  <a:srgbClr val="000000">
                    <a:alpha val="28000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nb-NO" altLang="nb-NO" sz="1333" dirty="0">
                    <a:solidFill>
                      <a:schemeClr val="bg1"/>
                    </a:solidFill>
                    <a:latin typeface="+mj-lt"/>
                    <a:cs typeface="Times New Roman" panose="02020603050405020304" pitchFamily="18" charset="0"/>
                  </a:rPr>
                  <a:t>UEFA B</a:t>
                </a:r>
                <a:endParaRPr lang="nb-NO" altLang="nb-NO" sz="1333" dirty="0">
                  <a:latin typeface="+mj-lt"/>
                </a:endParaRPr>
              </a:p>
            </p:txBody>
          </p:sp>
          <p:sp>
            <p:nvSpPr>
              <p:cNvPr id="33" name="Ellipse 22"/>
              <p:cNvSpPr>
                <a:spLocks noChangeArrowheads="1"/>
              </p:cNvSpPr>
              <p:nvPr/>
            </p:nvSpPr>
            <p:spPr bwMode="auto">
              <a:xfrm>
                <a:off x="2525335" y="1812035"/>
                <a:ext cx="1837131" cy="108585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outerShdw dist="250190" dir="8459995" algn="ctr" rotWithShape="0">
                  <a:srgbClr val="000000">
                    <a:alpha val="28000"/>
                  </a:srgbClr>
                </a:outerShdw>
              </a:effectLst>
              <a:extLst/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nb-NO" altLang="nb-NO" sz="1333" dirty="0">
                    <a:solidFill>
                      <a:schemeClr val="bg1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NFF</a:t>
                </a:r>
                <a:endParaRPr lang="nb-NO" altLang="nb-NO" sz="1333" dirty="0">
                  <a:solidFill>
                    <a:schemeClr val="bg1"/>
                  </a:solidFill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nb-NO" altLang="nb-NO" sz="1333" dirty="0" err="1">
                    <a:solidFill>
                      <a:schemeClr val="bg1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Keep</a:t>
                </a:r>
                <a:r>
                  <a:rPr lang="nb-NO" altLang="nb-NO" sz="1333" dirty="0">
                    <a:solidFill>
                      <a:schemeClr val="bg1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. C</a:t>
                </a:r>
                <a:endParaRPr lang="nb-NO" altLang="nb-NO" sz="1333" dirty="0"/>
              </a:p>
            </p:txBody>
          </p:sp>
          <p:cxnSp>
            <p:nvCxnSpPr>
              <p:cNvPr id="4" name="Rett pil 3"/>
              <p:cNvCxnSpPr/>
              <p:nvPr/>
            </p:nvCxnSpPr>
            <p:spPr>
              <a:xfrm flipH="1">
                <a:off x="4596226" y="2762193"/>
                <a:ext cx="612060" cy="64633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Rett pil 9"/>
              <p:cNvCxnSpPr/>
              <p:nvPr/>
            </p:nvCxnSpPr>
            <p:spPr>
              <a:xfrm>
                <a:off x="6326020" y="1564939"/>
                <a:ext cx="0" cy="24709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tt pil 40"/>
              <p:cNvCxnSpPr/>
              <p:nvPr/>
            </p:nvCxnSpPr>
            <p:spPr>
              <a:xfrm flipH="1">
                <a:off x="4056436" y="1430629"/>
                <a:ext cx="306030" cy="30549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ett pil 44"/>
              <p:cNvCxnSpPr/>
              <p:nvPr/>
            </p:nvCxnSpPr>
            <p:spPr>
              <a:xfrm>
                <a:off x="6341519" y="4358457"/>
                <a:ext cx="0" cy="24709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Rett pil 45"/>
              <p:cNvCxnSpPr/>
              <p:nvPr/>
            </p:nvCxnSpPr>
            <p:spPr>
              <a:xfrm>
                <a:off x="6326020" y="2930760"/>
                <a:ext cx="0" cy="24709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Rett pil 46"/>
              <p:cNvCxnSpPr/>
              <p:nvPr/>
            </p:nvCxnSpPr>
            <p:spPr>
              <a:xfrm>
                <a:off x="3444028" y="4358457"/>
                <a:ext cx="0" cy="24709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Rett pil 53"/>
              <p:cNvCxnSpPr/>
              <p:nvPr/>
            </p:nvCxnSpPr>
            <p:spPr>
              <a:xfrm>
                <a:off x="7414140" y="2549216"/>
                <a:ext cx="453529" cy="42595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Rett pil 55"/>
              <p:cNvCxnSpPr/>
              <p:nvPr/>
            </p:nvCxnSpPr>
            <p:spPr>
              <a:xfrm>
                <a:off x="7426921" y="3970006"/>
                <a:ext cx="453529" cy="42595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Rett linje 5"/>
            <p:cNvCxnSpPr/>
            <p:nvPr/>
          </p:nvCxnSpPr>
          <p:spPr>
            <a:xfrm>
              <a:off x="5264314" y="3514669"/>
              <a:ext cx="457200" cy="4400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kstSylinder 7"/>
            <p:cNvSpPr txBox="1"/>
            <p:nvPr/>
          </p:nvSpPr>
          <p:spPr>
            <a:xfrm>
              <a:off x="3378225" y="309497"/>
              <a:ext cx="7810455" cy="6137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667" dirty="0"/>
                <a:t>NFF trenerutdanning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5802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b-NO" b="1" dirty="0">
                <a:solidFill>
                  <a:srgbClr val="00205B"/>
                </a:solidFill>
              </a:rPr>
              <a:t>Kanskje det viktigste virkemiddelet for at norsk fotball skal ta steg – i alle aldersgrupper – på alle nivå</a:t>
            </a:r>
          </a:p>
          <a:p>
            <a:endParaRPr lang="nb-NO" b="1" dirty="0">
              <a:solidFill>
                <a:srgbClr val="00205B"/>
              </a:solidFill>
            </a:endParaRPr>
          </a:p>
          <a:p>
            <a:r>
              <a:rPr lang="nb-NO" b="1" dirty="0">
                <a:solidFill>
                  <a:srgbClr val="00205B"/>
                </a:solidFill>
              </a:rPr>
              <a:t>Er på riktig spor i Norge, men vi henger fortsatt etter de gode nasjonene på kompetanse i spillerutviklingen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b-NO" dirty="0"/>
              <a:t>Betydningen av trenerkompetanse</a:t>
            </a:r>
          </a:p>
        </p:txBody>
      </p:sp>
      <p:pic>
        <p:nvPicPr>
          <p:cNvPr id="5" name="Plassholder for bilde 4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18" r="2241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07409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b-NO" dirty="0"/>
              <a:t>Hva tenker du om: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b="1" dirty="0">
                <a:solidFill>
                  <a:srgbClr val="00205B"/>
                </a:solidFill>
              </a:rPr>
              <a:t>Hva du lærte på Grasrottreneren/NFF C-lisens?</a:t>
            </a:r>
          </a:p>
          <a:p>
            <a:pPr marL="0" indent="0">
              <a:buNone/>
            </a:pPr>
            <a:endParaRPr lang="nb-NO" b="1" dirty="0">
              <a:solidFill>
                <a:srgbClr val="00205B"/>
              </a:solidFill>
            </a:endParaRPr>
          </a:p>
          <a:p>
            <a:pPr marL="0" indent="0">
              <a:buNone/>
            </a:pPr>
            <a:r>
              <a:rPr lang="nb-NO" b="1" dirty="0">
                <a:solidFill>
                  <a:srgbClr val="00205B"/>
                </a:solidFill>
              </a:rPr>
              <a:t>Hvorfor du søker på UEFA B?</a:t>
            </a:r>
          </a:p>
          <a:p>
            <a:pPr marL="0" indent="0">
              <a:buNone/>
            </a:pPr>
            <a:endParaRPr lang="nb-NO" b="1" dirty="0">
              <a:solidFill>
                <a:srgbClr val="00205B"/>
              </a:solidFill>
            </a:endParaRPr>
          </a:p>
          <a:p>
            <a:pPr marL="0" indent="0">
              <a:buNone/>
            </a:pPr>
            <a:r>
              <a:rPr lang="nb-NO" b="1" dirty="0">
                <a:solidFill>
                  <a:srgbClr val="00205B"/>
                </a:solidFill>
              </a:rPr>
              <a:t>Hvilke forventninger du har til UEFA B?</a:t>
            </a:r>
          </a:p>
          <a:p>
            <a:pPr marL="0" indent="0">
              <a:buNone/>
            </a:pPr>
            <a:endParaRPr lang="nb-NO" b="1" dirty="0">
              <a:solidFill>
                <a:srgbClr val="00205B"/>
              </a:solidFill>
            </a:endParaRPr>
          </a:p>
          <a:p>
            <a:pPr marL="0" indent="0">
              <a:buNone/>
            </a:pPr>
            <a:r>
              <a:rPr lang="nb-NO" b="1" dirty="0">
                <a:solidFill>
                  <a:srgbClr val="00205B"/>
                </a:solidFill>
              </a:rPr>
              <a:t>Hva ønsker du å videreutvikle?</a:t>
            </a:r>
          </a:p>
          <a:p>
            <a:endParaRPr lang="nb-NO" b="1" dirty="0">
              <a:solidFill>
                <a:srgbClr val="00205B"/>
              </a:solidFill>
            </a:endParaRPr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8566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9584" y="381001"/>
            <a:ext cx="9638708" cy="692498"/>
          </a:xfrm>
        </p:spPr>
        <p:txBody>
          <a:bodyPr>
            <a:normAutofit fontScale="90000"/>
          </a:bodyPr>
          <a:lstStyle/>
          <a:p>
            <a:r>
              <a:rPr lang="nb-NO" dirty="0"/>
              <a:t>Trenerrollen</a:t>
            </a: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/>
          </p:nvPr>
        </p:nvGraphicFramePr>
        <p:xfrm>
          <a:off x="793089" y="500063"/>
          <a:ext cx="10843948" cy="4631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Avrundet rektangel 5"/>
          <p:cNvSpPr/>
          <p:nvPr/>
        </p:nvSpPr>
        <p:spPr>
          <a:xfrm>
            <a:off x="4495503" y="5250655"/>
            <a:ext cx="3010495" cy="109637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nb-NO" sz="2333" dirty="0"/>
              <a:t>Kunnskap </a:t>
            </a:r>
          </a:p>
          <a:p>
            <a:pPr algn="ctr"/>
            <a:r>
              <a:rPr lang="nb-NO" sz="2333" dirty="0"/>
              <a:t>om fotball</a:t>
            </a:r>
          </a:p>
        </p:txBody>
      </p:sp>
      <p:sp>
        <p:nvSpPr>
          <p:cNvPr id="8" name="TekstSylinder 7"/>
          <p:cNvSpPr txBox="1"/>
          <p:nvPr/>
        </p:nvSpPr>
        <p:spPr>
          <a:xfrm>
            <a:off x="5042048" y="3033088"/>
            <a:ext cx="1948162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500" b="1" dirty="0">
                <a:solidFill>
                  <a:schemeClr val="bg1"/>
                </a:solidFill>
              </a:rPr>
              <a:t>Trener</a:t>
            </a:r>
          </a:p>
        </p:txBody>
      </p:sp>
    </p:spTree>
    <p:extLst>
      <p:ext uri="{BB962C8B-B14F-4D97-AF65-F5344CB8AC3E}">
        <p14:creationId xmlns:p14="http://schemas.microsoft.com/office/powerpoint/2010/main" val="3718939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b-NO" b="1" dirty="0">
                <a:solidFill>
                  <a:srgbClr val="00205B"/>
                </a:solidFill>
              </a:rPr>
              <a:t>Aktivitetsprinsippet</a:t>
            </a:r>
          </a:p>
          <a:p>
            <a:endParaRPr lang="nb-NO" b="1" dirty="0">
              <a:solidFill>
                <a:srgbClr val="00205B"/>
              </a:solidFill>
            </a:endParaRPr>
          </a:p>
          <a:p>
            <a:r>
              <a:rPr lang="nb-NO" b="1" dirty="0">
                <a:solidFill>
                  <a:srgbClr val="00205B"/>
                </a:solidFill>
              </a:rPr>
              <a:t>Spesifisitetsprinsippet</a:t>
            </a:r>
          </a:p>
          <a:p>
            <a:endParaRPr lang="nb-NO" b="1" dirty="0">
              <a:solidFill>
                <a:srgbClr val="00205B"/>
              </a:solidFill>
            </a:endParaRPr>
          </a:p>
          <a:p>
            <a:r>
              <a:rPr lang="nb-NO" b="1" dirty="0">
                <a:solidFill>
                  <a:srgbClr val="00205B"/>
                </a:solidFill>
              </a:rPr>
              <a:t>Kvalitetsprinsippet</a:t>
            </a:r>
          </a:p>
          <a:p>
            <a:endParaRPr lang="nb-NO" b="1" dirty="0">
              <a:solidFill>
                <a:srgbClr val="00205B"/>
              </a:solidFill>
            </a:endParaRPr>
          </a:p>
          <a:p>
            <a:endParaRPr lang="nb-NO" b="1" dirty="0">
              <a:solidFill>
                <a:srgbClr val="00205B"/>
              </a:solidFill>
            </a:endParaRPr>
          </a:p>
          <a:p>
            <a:pPr marL="0" indent="0">
              <a:buNone/>
            </a:pPr>
            <a:r>
              <a:rPr lang="nb-NO" b="1" dirty="0">
                <a:solidFill>
                  <a:srgbClr val="00205B"/>
                </a:solidFill>
              </a:rPr>
              <a:t>For å etterfølge disse prinsippene; hva kreves av deg som trener?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b-NO" dirty="0"/>
              <a:t>Hva legger du i disse prinsippene?</a:t>
            </a:r>
          </a:p>
        </p:txBody>
      </p:sp>
      <p:pic>
        <p:nvPicPr>
          <p:cNvPr id="5" name="Plassholder for bilde 4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6511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4114008" y="780253"/>
            <a:ext cx="3960813" cy="1439862"/>
          </a:xfrm>
          <a:prstGeom prst="ellipse">
            <a:avLst/>
          </a:prstGeom>
          <a:solidFill>
            <a:srgbClr val="C810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anchor="ctr"/>
          <a:lstStyle/>
          <a:p>
            <a:pPr algn="ctr">
              <a:defRPr/>
            </a:pPr>
            <a:r>
              <a:rPr lang="nb-NO" sz="2160" b="1" u="sng" dirty="0">
                <a:solidFill>
                  <a:srgbClr val="FFFFFF"/>
                </a:solidFill>
              </a:rPr>
              <a:t>Læring i fotball = </a:t>
            </a:r>
            <a:r>
              <a:rPr lang="nb-NO" sz="2160" b="1" dirty="0">
                <a:solidFill>
                  <a:srgbClr val="FFFFFF"/>
                </a:solidFill>
              </a:rPr>
              <a:t>Forbedre evnen til å løse spillsituasjoner</a:t>
            </a:r>
            <a:endParaRPr lang="nb-NO" sz="2160" dirty="0">
              <a:solidFill>
                <a:srgbClr val="FFFFFF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4578352" y="2597149"/>
            <a:ext cx="3032125" cy="1087437"/>
          </a:xfrm>
          <a:prstGeom prst="ellipse">
            <a:avLst/>
          </a:prstGeom>
          <a:solidFill>
            <a:srgbClr val="78BE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anchor="ctr"/>
          <a:lstStyle/>
          <a:p>
            <a:pPr algn="ctr">
              <a:defRPr/>
            </a:pPr>
            <a:r>
              <a:rPr lang="nb-NO" sz="2160" b="1" u="sng" dirty="0">
                <a:solidFill>
                  <a:srgbClr val="FFFFFF"/>
                </a:solidFill>
              </a:rPr>
              <a:t>Tema</a:t>
            </a:r>
            <a:endParaRPr lang="nb-NO" sz="2160" dirty="0">
              <a:solidFill>
                <a:srgbClr val="FFFFFF"/>
              </a:solidFill>
            </a:endParaRPr>
          </a:p>
          <a:p>
            <a:pPr algn="ctr">
              <a:defRPr/>
            </a:pPr>
            <a:r>
              <a:rPr lang="nb-NO" sz="1400" dirty="0">
                <a:solidFill>
                  <a:srgbClr val="FFFFFF"/>
                </a:solidFill>
              </a:rPr>
              <a:t>Felles forståelse: </a:t>
            </a:r>
          </a:p>
          <a:p>
            <a:pPr algn="ctr">
              <a:defRPr/>
            </a:pPr>
            <a:r>
              <a:rPr lang="nb-NO" sz="1400" dirty="0">
                <a:solidFill>
                  <a:srgbClr val="FFFFFF"/>
                </a:solidFill>
              </a:rPr>
              <a:t> «Hva skal vi/jeg utvikle i dag?»</a:t>
            </a:r>
          </a:p>
        </p:txBody>
      </p:sp>
      <p:sp>
        <p:nvSpPr>
          <p:cNvPr id="6" name="Ellipse 5"/>
          <p:cNvSpPr/>
          <p:nvPr/>
        </p:nvSpPr>
        <p:spPr>
          <a:xfrm>
            <a:off x="1300165" y="3890964"/>
            <a:ext cx="3203575" cy="1419225"/>
          </a:xfrm>
          <a:prstGeom prst="ellipse">
            <a:avLst/>
          </a:prstGeom>
          <a:solidFill>
            <a:srgbClr val="0020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anchor="ctr"/>
          <a:lstStyle/>
          <a:p>
            <a:pPr algn="ctr">
              <a:defRPr/>
            </a:pPr>
            <a:r>
              <a:rPr lang="nb-NO" sz="1600" b="1" u="sng" dirty="0">
                <a:solidFill>
                  <a:srgbClr val="FFFFFF"/>
                </a:solidFill>
              </a:rPr>
              <a:t>Aktivitetsprinsippet</a:t>
            </a:r>
          </a:p>
          <a:p>
            <a:pPr algn="ctr">
              <a:defRPr/>
            </a:pPr>
            <a:r>
              <a:rPr lang="nb-NO" sz="1400" b="1" dirty="0">
                <a:solidFill>
                  <a:srgbClr val="FFFFFF"/>
                </a:solidFill>
              </a:rPr>
              <a:t>Mange involveringer og repetisjoner</a:t>
            </a:r>
          </a:p>
        </p:txBody>
      </p:sp>
      <p:sp>
        <p:nvSpPr>
          <p:cNvPr id="7" name="Ellipse 6"/>
          <p:cNvSpPr/>
          <p:nvPr/>
        </p:nvSpPr>
        <p:spPr>
          <a:xfrm>
            <a:off x="7537450" y="3857627"/>
            <a:ext cx="3348038" cy="1393825"/>
          </a:xfrm>
          <a:prstGeom prst="ellipse">
            <a:avLst/>
          </a:prstGeom>
          <a:solidFill>
            <a:srgbClr val="0020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anchor="ctr"/>
          <a:lstStyle/>
          <a:p>
            <a:pPr algn="ctr">
              <a:defRPr/>
            </a:pPr>
            <a:r>
              <a:rPr lang="nb-NO" sz="1600" b="1" u="sng" dirty="0">
                <a:solidFill>
                  <a:srgbClr val="FFFFFF"/>
                </a:solidFill>
              </a:rPr>
              <a:t>Spesifisitetsprinsippet</a:t>
            </a:r>
          </a:p>
          <a:p>
            <a:pPr algn="ctr">
              <a:defRPr/>
            </a:pPr>
            <a:r>
              <a:rPr lang="nb-NO" sz="1400" b="1" dirty="0" err="1">
                <a:solidFill>
                  <a:srgbClr val="FFFFFF"/>
                </a:solidFill>
              </a:rPr>
              <a:t>Kamplik</a:t>
            </a:r>
            <a:r>
              <a:rPr lang="nb-NO" sz="1400" b="1" dirty="0">
                <a:solidFill>
                  <a:srgbClr val="FFFFFF"/>
                </a:solidFill>
              </a:rPr>
              <a:t> aktivitet</a:t>
            </a:r>
          </a:p>
        </p:txBody>
      </p:sp>
      <p:sp>
        <p:nvSpPr>
          <p:cNvPr id="8" name="Ellipse 7"/>
          <p:cNvSpPr/>
          <p:nvPr/>
        </p:nvSpPr>
        <p:spPr>
          <a:xfrm>
            <a:off x="5013325" y="4097339"/>
            <a:ext cx="2065337" cy="914400"/>
          </a:xfrm>
          <a:prstGeom prst="ellipse">
            <a:avLst/>
          </a:prstGeom>
          <a:solidFill>
            <a:srgbClr val="C810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anchor="ctr"/>
          <a:lstStyle/>
          <a:p>
            <a:pPr algn="ctr">
              <a:defRPr/>
            </a:pPr>
            <a:r>
              <a:rPr lang="nb-NO" sz="2160" b="1" dirty="0">
                <a:solidFill>
                  <a:srgbClr val="FFFFFF"/>
                </a:solidFill>
              </a:rPr>
              <a:t>Trening</a:t>
            </a:r>
          </a:p>
        </p:txBody>
      </p:sp>
      <p:sp>
        <p:nvSpPr>
          <p:cNvPr id="9" name="Ellipse 8"/>
          <p:cNvSpPr/>
          <p:nvPr/>
        </p:nvSpPr>
        <p:spPr>
          <a:xfrm>
            <a:off x="4211638" y="5368927"/>
            <a:ext cx="3698875" cy="1223963"/>
          </a:xfrm>
          <a:prstGeom prst="ellipse">
            <a:avLst/>
          </a:prstGeom>
          <a:solidFill>
            <a:srgbClr val="0020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anchor="ctr">
            <a:normAutofit fontScale="92500" lnSpcReduction="20000"/>
          </a:bodyPr>
          <a:lstStyle/>
          <a:p>
            <a:pPr algn="ctr">
              <a:defRPr/>
            </a:pPr>
            <a:r>
              <a:rPr lang="nb-NO" sz="2160" b="1" u="sng" dirty="0">
                <a:solidFill>
                  <a:srgbClr val="FFFFFF"/>
                </a:solidFill>
              </a:rPr>
              <a:t>Kvalitetsprinsippet</a:t>
            </a:r>
          </a:p>
          <a:p>
            <a:pPr algn="ctr">
              <a:defRPr/>
            </a:pPr>
            <a:r>
              <a:rPr lang="nb-NO" sz="1400" b="1" dirty="0">
                <a:solidFill>
                  <a:srgbClr val="FFFFFF"/>
                </a:solidFill>
              </a:rPr>
              <a:t>Gjentatte eksplosive aksjoner og teknisk utførelse på «maksnivå»</a:t>
            </a:r>
          </a:p>
          <a:p>
            <a:pPr algn="ctr">
              <a:defRPr/>
            </a:pPr>
            <a:endParaRPr lang="nb-NO" sz="2160" b="1" dirty="0">
              <a:solidFill>
                <a:srgbClr val="FFFFFF"/>
              </a:solidFill>
            </a:endParaRPr>
          </a:p>
        </p:txBody>
      </p:sp>
      <p:sp>
        <p:nvSpPr>
          <p:cNvPr id="10" name="Pil ned 9"/>
          <p:cNvSpPr/>
          <p:nvPr/>
        </p:nvSpPr>
        <p:spPr>
          <a:xfrm>
            <a:off x="5787231" y="2220116"/>
            <a:ext cx="484188" cy="3603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anchor="ctr"/>
          <a:lstStyle/>
          <a:p>
            <a:pPr algn="ctr">
              <a:defRPr/>
            </a:pPr>
            <a:endParaRPr lang="nb-NO" sz="2160">
              <a:solidFill>
                <a:srgbClr val="FFFFFF"/>
              </a:solidFill>
            </a:endParaRPr>
          </a:p>
        </p:txBody>
      </p:sp>
      <p:sp>
        <p:nvSpPr>
          <p:cNvPr id="11" name="Pil ned 10"/>
          <p:cNvSpPr/>
          <p:nvPr/>
        </p:nvSpPr>
        <p:spPr>
          <a:xfrm>
            <a:off x="5778501" y="3717927"/>
            <a:ext cx="484188" cy="3603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anchor="ctr"/>
          <a:lstStyle/>
          <a:p>
            <a:pPr algn="ctr">
              <a:defRPr/>
            </a:pPr>
            <a:endParaRPr lang="nb-NO" sz="2160">
              <a:solidFill>
                <a:srgbClr val="FFFFFF"/>
              </a:solidFill>
            </a:endParaRPr>
          </a:p>
        </p:txBody>
      </p:sp>
      <p:sp>
        <p:nvSpPr>
          <p:cNvPr id="12" name="Pil ned 11"/>
          <p:cNvSpPr/>
          <p:nvPr/>
        </p:nvSpPr>
        <p:spPr>
          <a:xfrm rot="10800000">
            <a:off x="5818982" y="5008565"/>
            <a:ext cx="484188" cy="3603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anchor="ctr"/>
          <a:lstStyle/>
          <a:p>
            <a:pPr algn="ctr">
              <a:defRPr/>
            </a:pPr>
            <a:endParaRPr lang="nb-NO" sz="2160">
              <a:solidFill>
                <a:srgbClr val="FFFFFF"/>
              </a:solidFill>
            </a:endParaRPr>
          </a:p>
        </p:txBody>
      </p:sp>
      <p:sp>
        <p:nvSpPr>
          <p:cNvPr id="13" name="Pil ned 12"/>
          <p:cNvSpPr/>
          <p:nvPr/>
        </p:nvSpPr>
        <p:spPr>
          <a:xfrm rot="5400000">
            <a:off x="7065168" y="4375152"/>
            <a:ext cx="485775" cy="358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anchor="ctr"/>
          <a:lstStyle/>
          <a:p>
            <a:pPr algn="ctr">
              <a:defRPr/>
            </a:pPr>
            <a:endParaRPr lang="nb-NO" sz="2160">
              <a:solidFill>
                <a:srgbClr val="FFFFFF"/>
              </a:solidFill>
            </a:endParaRPr>
          </a:p>
        </p:txBody>
      </p:sp>
      <p:sp>
        <p:nvSpPr>
          <p:cNvPr id="14" name="Pil ned 13"/>
          <p:cNvSpPr/>
          <p:nvPr/>
        </p:nvSpPr>
        <p:spPr>
          <a:xfrm rot="16200000">
            <a:off x="4516439" y="4376740"/>
            <a:ext cx="484188" cy="3603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anchor="ctr"/>
          <a:lstStyle/>
          <a:p>
            <a:pPr algn="ctr">
              <a:defRPr/>
            </a:pPr>
            <a:endParaRPr lang="nb-NO" sz="2160">
              <a:solidFill>
                <a:srgbClr val="FFFFFF"/>
              </a:solidFill>
            </a:endParaRPr>
          </a:p>
        </p:txBody>
      </p:sp>
      <p:sp>
        <p:nvSpPr>
          <p:cNvPr id="2" name="TekstSylinder 1"/>
          <p:cNvSpPr txBox="1"/>
          <p:nvPr/>
        </p:nvSpPr>
        <p:spPr>
          <a:xfrm>
            <a:off x="1547812" y="-15877"/>
            <a:ext cx="3584636" cy="656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667" b="1" dirty="0">
                <a:solidFill>
                  <a:srgbClr val="1A2B68"/>
                </a:solidFill>
              </a:rPr>
              <a:t>Læring i fotball</a:t>
            </a:r>
          </a:p>
        </p:txBody>
      </p:sp>
    </p:spTree>
    <p:extLst>
      <p:ext uri="{BB962C8B-B14F-4D97-AF65-F5344CB8AC3E}">
        <p14:creationId xmlns:p14="http://schemas.microsoft.com/office/powerpoint/2010/main" val="415671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b-NO" b="1" dirty="0">
                <a:solidFill>
                  <a:srgbClr val="00205B"/>
                </a:solidFill>
              </a:rPr>
              <a:t>Hvordan øves hele ferdigheten best mulig?</a:t>
            </a:r>
          </a:p>
          <a:p>
            <a:endParaRPr lang="nb-NO" b="1" dirty="0">
              <a:solidFill>
                <a:srgbClr val="00205B"/>
              </a:solidFill>
            </a:endParaRPr>
          </a:p>
          <a:p>
            <a:r>
              <a:rPr lang="nb-NO" b="1" dirty="0">
                <a:solidFill>
                  <a:srgbClr val="00205B"/>
                </a:solidFill>
              </a:rPr>
              <a:t>Hva påvirker et lags fotballferdighet?</a:t>
            </a:r>
          </a:p>
          <a:p>
            <a:endParaRPr lang="nb-NO" b="1" dirty="0">
              <a:solidFill>
                <a:srgbClr val="00205B"/>
              </a:solidFill>
            </a:endParaRPr>
          </a:p>
          <a:p>
            <a:r>
              <a:rPr lang="nb-NO" b="1" dirty="0">
                <a:solidFill>
                  <a:srgbClr val="00205B"/>
                </a:solidFill>
              </a:rPr>
              <a:t>Hvordan henger dette sammen?</a:t>
            </a:r>
          </a:p>
          <a:p>
            <a:endParaRPr lang="nb-NO" b="1" dirty="0">
              <a:solidFill>
                <a:srgbClr val="00205B"/>
              </a:solidFill>
            </a:endParaRPr>
          </a:p>
          <a:p>
            <a:pPr marL="0" indent="0">
              <a:buNone/>
            </a:pPr>
            <a:r>
              <a:rPr lang="nb-NO" b="1" dirty="0">
                <a:solidFill>
                  <a:srgbClr val="00205B"/>
                </a:solidFill>
              </a:rPr>
              <a:t>Ref. VALG og UTFØRELSE, </a:t>
            </a:r>
            <a:r>
              <a:rPr lang="nb-NO" b="1" dirty="0" err="1">
                <a:solidFill>
                  <a:srgbClr val="00205B"/>
                </a:solidFill>
              </a:rPr>
              <a:t>spillsentrert</a:t>
            </a:r>
            <a:r>
              <a:rPr lang="nb-NO" b="1" dirty="0">
                <a:solidFill>
                  <a:srgbClr val="00205B"/>
                </a:solidFill>
              </a:rPr>
              <a:t> tilnærming, de fire dimensjonene.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b-NO" dirty="0"/>
              <a:t>Hva legger du i ordet «fotballferdighet»?</a:t>
            </a:r>
          </a:p>
        </p:txBody>
      </p:sp>
      <p:pic>
        <p:nvPicPr>
          <p:cNvPr id="5" name="Plassholder for bilde 4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16" r="2191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84735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b-NO" dirty="0"/>
              <a:t>Om UEFA B-utdanningen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b-NO" dirty="0"/>
          </a:p>
          <a:p>
            <a:pPr marL="0" indent="0">
              <a:buNone/>
            </a:pPr>
            <a:r>
              <a:rPr lang="nb-NO" b="1" dirty="0">
                <a:solidFill>
                  <a:srgbClr val="00205B"/>
                </a:solidFill>
              </a:rPr>
              <a:t>På UEFA B går du fra:</a:t>
            </a:r>
          </a:p>
          <a:p>
            <a:endParaRPr lang="nb-NO" b="1" dirty="0">
              <a:solidFill>
                <a:srgbClr val="00205B"/>
              </a:solidFill>
            </a:endParaRPr>
          </a:p>
          <a:p>
            <a:pPr marL="0" indent="0">
              <a:buNone/>
            </a:pPr>
            <a:r>
              <a:rPr lang="nb-NO" b="1" dirty="0">
                <a:solidFill>
                  <a:srgbClr val="00205B"/>
                </a:solidFill>
              </a:rPr>
              <a:t>Aktivitetsleder til helhetstrener.</a:t>
            </a:r>
          </a:p>
          <a:p>
            <a:pPr marL="0" indent="0">
              <a:buNone/>
            </a:pPr>
            <a:endParaRPr lang="nb-NO" b="1" dirty="0">
              <a:solidFill>
                <a:srgbClr val="00205B"/>
              </a:solidFill>
            </a:endParaRPr>
          </a:p>
          <a:p>
            <a:pPr marL="0" indent="0">
              <a:buNone/>
            </a:pPr>
            <a:r>
              <a:rPr lang="nb-NO" b="1" dirty="0">
                <a:solidFill>
                  <a:srgbClr val="00205B"/>
                </a:solidFill>
              </a:rPr>
              <a:t>Hva innebærer det? Hva er forskjellen?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 b="1" dirty="0">
              <a:solidFill>
                <a:srgbClr val="00205B"/>
              </a:solidFill>
            </a:endParaRPr>
          </a:p>
          <a:p>
            <a:pPr marL="0" indent="0">
              <a:buNone/>
            </a:pPr>
            <a:r>
              <a:rPr lang="nb-NO" b="1" dirty="0">
                <a:solidFill>
                  <a:srgbClr val="00205B"/>
                </a:solidFill>
              </a:rPr>
              <a:t>Hva tror dere en UEFA B-trener skal inneha av kunnskap?</a:t>
            </a:r>
          </a:p>
          <a:p>
            <a:pPr marL="0" indent="0">
              <a:buNone/>
            </a:pPr>
            <a:endParaRPr lang="nb-NO" b="1" dirty="0">
              <a:solidFill>
                <a:srgbClr val="00205B"/>
              </a:solidFill>
            </a:endParaRPr>
          </a:p>
          <a:p>
            <a:pPr marL="0" indent="0">
              <a:buNone/>
            </a:pPr>
            <a:r>
              <a:rPr lang="nb-NO" b="1" dirty="0">
                <a:solidFill>
                  <a:srgbClr val="00205B"/>
                </a:solidFill>
              </a:rPr>
              <a:t>Hva menes med å «legge til rette for læring gjennom god planlegging av økta»?</a:t>
            </a:r>
          </a:p>
          <a:p>
            <a:pPr marL="0" indent="0">
              <a:buNone/>
            </a:pPr>
            <a:endParaRPr lang="nb-NO" b="1" dirty="0">
              <a:solidFill>
                <a:srgbClr val="00205B"/>
              </a:solidFill>
            </a:endParaRPr>
          </a:p>
          <a:p>
            <a:pPr marL="0" indent="0">
              <a:buNone/>
            </a:pPr>
            <a:r>
              <a:rPr lang="nb-NO" b="1" dirty="0">
                <a:solidFill>
                  <a:srgbClr val="00205B"/>
                </a:solidFill>
              </a:rPr>
              <a:t>Hva menes med ulike typer læringsmetodikk på treningsfeltet?</a:t>
            </a:r>
          </a:p>
          <a:p>
            <a:pPr marL="0" indent="0">
              <a:buNone/>
            </a:pPr>
            <a:endParaRPr lang="nb-NO" b="1" dirty="0">
              <a:solidFill>
                <a:srgbClr val="00205B"/>
              </a:solidFill>
            </a:endParaRPr>
          </a:p>
          <a:p>
            <a:pPr marL="0" indent="0">
              <a:buNone/>
            </a:pPr>
            <a:r>
              <a:rPr lang="nb-NO" b="1" dirty="0">
                <a:solidFill>
                  <a:srgbClr val="00205B"/>
                </a:solidFill>
              </a:rPr>
              <a:t>Hvorfor er det viktig å kunne «se hele spillet» som trener?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23361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gendefinert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FF_Mal_nyprofil_2015_16-9format_TIL-DISTRIB.potx" id="{6EE2BCA0-9E5C-46B8-8550-4BE0438BCAF4}" vid="{027E3D23-ADA0-4B89-8CAE-E257C7D8EF9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B29EED04165C4448BA4FE39E342A1CE" ma:contentTypeVersion="2" ma:contentTypeDescription="Opprett et nytt dokument." ma:contentTypeScope="" ma:versionID="9be0d53391f7e83e2c44ef93416febd1">
  <xsd:schema xmlns:xsd="http://www.w3.org/2001/XMLSchema" xmlns:xs="http://www.w3.org/2001/XMLSchema" xmlns:p="http://schemas.microsoft.com/office/2006/metadata/properties" xmlns:ns2="6c6f2e91-2fa8-467f-8393-9e15267068b8" targetNamespace="http://schemas.microsoft.com/office/2006/metadata/properties" ma:root="true" ma:fieldsID="0243f84b0a160dd9f768778fb044e197" ns2:_="">
    <xsd:import namespace="6c6f2e91-2fa8-467f-8393-9e15267068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6f2e91-2fa8-467f-8393-9e15267068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989D9D-C3FD-4661-807F-7A3A39478696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6c6f2e91-2fa8-467f-8393-9e15267068b8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4325845-CBDD-4860-BCAC-14F3F88B8C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c6f2e91-2fa8-467f-8393-9e15267068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3F5BD72-3EC8-4006-B9DD-0B65B45FAEB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NFF_Mal_nyprofil_2015_16-9format_TIL-DISTRIB</Template>
  <TotalTime>630</TotalTime>
  <Words>845</Words>
  <Application>Microsoft Office PowerPoint</Application>
  <PresentationFormat>Widescreen</PresentationFormat>
  <Paragraphs>184</Paragraphs>
  <Slides>18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18</vt:i4>
      </vt:variant>
    </vt:vector>
  </HeadingPairs>
  <TitlesOfParts>
    <vt:vector size="25" baseType="lpstr">
      <vt:lpstr>Arial</vt:lpstr>
      <vt:lpstr>Arial Narrow</vt:lpstr>
      <vt:lpstr>Calibri</vt:lpstr>
      <vt:lpstr>Century Gothic</vt:lpstr>
      <vt:lpstr>Times New Roman</vt:lpstr>
      <vt:lpstr>Wingdings</vt:lpstr>
      <vt:lpstr>Office-tema</vt:lpstr>
      <vt:lpstr>PowerPoint-presentasjon</vt:lpstr>
      <vt:lpstr>PowerPoint-presentasjon</vt:lpstr>
      <vt:lpstr>PowerPoint-presentasjon</vt:lpstr>
      <vt:lpstr>PowerPoint-presentasjon</vt:lpstr>
      <vt:lpstr>Trenerrollen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«Ramma» - Skaff deg forutsetninger for å lykkes!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Flem, Andre</dc:creator>
  <cp:lastModifiedBy>Riisnaes, Dag</cp:lastModifiedBy>
  <cp:revision>32</cp:revision>
  <cp:lastPrinted>2017-04-21T07:49:38Z</cp:lastPrinted>
  <dcterms:created xsi:type="dcterms:W3CDTF">2015-03-12T07:09:36Z</dcterms:created>
  <dcterms:modified xsi:type="dcterms:W3CDTF">2019-03-19T09:52:49Z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0x0101004B29EED04165C4448BA4FE39E342A1CE</vt:lpwstr>
  </property>
  <property fmtid="{D5CDD505-2E9C-101B-9397-08002B2CF9AE}" pid="3" name="OrgTilhorighet">
    <vt:lpwstr>25;#SF26 Buskerud|13c4cad9-3e56-41f7-a533-f2754e8e8edb</vt:lpwstr>
  </property>
  <property fmtid="{D5CDD505-2E9C-101B-9397-08002B2CF9AE}" pid="4" name="_dlc_DocIdItemGuid">
    <vt:lpwstr>2ca54da7-6bbf-4080-a466-cefb071f707a</vt:lpwstr>
  </property>
  <property fmtid="{D5CDD505-2E9C-101B-9397-08002B2CF9AE}" pid="5" name="Dokumentkategori">
    <vt:lpwstr/>
  </property>
</Properties>
</file>